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Gelasio Semi Bold"/>
      <p:regular r:id="rId18"/>
    </p:embeddedFont>
    <p:embeddedFont>
      <p:font typeface="Gelasio Semi Bold"/>
      <p:regular r:id="rId19"/>
    </p:embeddedFont>
    <p:embeddedFont>
      <p:font typeface="Gelasio Semi Bold"/>
      <p:regular r:id="rId20"/>
    </p:embeddedFont>
    <p:embeddedFont>
      <p:font typeface="Gelasio Semi Bold"/>
      <p:regular r:id="rId21"/>
    </p:embeddedFont>
    <p:embeddedFont>
      <p:font typeface="Gelasio"/>
      <p:regular r:id="rId22"/>
    </p:embeddedFont>
    <p:embeddedFont>
      <p:font typeface="Gelasio"/>
      <p:regular r:id="rId23"/>
    </p:embeddedFont>
    <p:embeddedFont>
      <p:font typeface="Gelasio"/>
      <p:regular r:id="rId24"/>
    </p:embeddedFont>
    <p:embeddedFont>
      <p:font typeface="Gelasio"/>
      <p:regular r:id="rId2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 Id="rId24" Type="http://schemas.openxmlformats.org/officeDocument/2006/relationships/font" Target="fonts/font7.fntdata"/><Relationship Id="rId25"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665208"/>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Enhancing Automated Chest Radiology Report Generation</a:t>
            </a:r>
            <a:endParaRPr lang="en-US" sz="4450" dirty="0"/>
          </a:p>
        </p:txBody>
      </p:sp>
      <p:sp>
        <p:nvSpPr>
          <p:cNvPr id="4" name="Text 1"/>
          <p:cNvSpPr/>
          <p:nvPr/>
        </p:nvSpPr>
        <p:spPr>
          <a:xfrm>
            <a:off x="6280190" y="4131707"/>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746558"/>
                </a:solidFill>
                <a:latin typeface="Gelasio" pitchFamily="34" charset="0"/>
                <a:ea typeface="Gelasio" pitchFamily="34" charset="-122"/>
                <a:cs typeface="Gelasio" pitchFamily="34" charset="-120"/>
              </a:rPr>
              <a:t>This presentation a system combining LLMs and Knowledge graphs to improve automated chest radiograph (CXR) report generation. The system addresses challenges in semantic richness and visual grounding by integrating flexible KG construction, hybrid similarity metrics, and retrieval-augmented generation (RAG).</a:t>
            </a:r>
            <a:endParaRPr lang="en-US" sz="1750" dirty="0"/>
          </a:p>
        </p:txBody>
      </p:sp>
      <p:sp>
        <p:nvSpPr>
          <p:cNvPr id="5" name="Text 2"/>
          <p:cNvSpPr/>
          <p:nvPr/>
        </p:nvSpPr>
        <p:spPr>
          <a:xfrm>
            <a:off x="6280190" y="6201370"/>
            <a:ext cx="7556421"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44260" y="585192"/>
            <a:ext cx="7655481" cy="1328976"/>
          </a:xfrm>
          <a:prstGeom prst="rect">
            <a:avLst/>
          </a:prstGeom>
          <a:noFill/>
          <a:ln/>
        </p:spPr>
        <p:txBody>
          <a:bodyPr wrap="square" lIns="0" tIns="0" rIns="0" bIns="0" rtlCol="0" anchor="t"/>
          <a:lstStyle/>
          <a:p>
            <a:pPr algn="l" indent="0" marL="0">
              <a:lnSpc>
                <a:spcPts val="5200"/>
              </a:lnSpc>
              <a:buNone/>
            </a:pPr>
            <a:r>
              <a:rPr lang="en-US" sz="4150" dirty="0">
                <a:solidFill>
                  <a:srgbClr val="484237"/>
                </a:solidFill>
                <a:latin typeface="Gelasio Semi Bold" pitchFamily="34" charset="0"/>
                <a:ea typeface="Gelasio Semi Bold" pitchFamily="34" charset="-122"/>
                <a:cs typeface="Gelasio Semi Bold" pitchFamily="34" charset="-120"/>
              </a:rPr>
              <a:t>Challenges and Future Directions</a:t>
            </a:r>
            <a:endParaRPr lang="en-US" sz="4150" dirty="0"/>
          </a:p>
        </p:txBody>
      </p:sp>
      <p:sp>
        <p:nvSpPr>
          <p:cNvPr id="4" name="Shape 1"/>
          <p:cNvSpPr/>
          <p:nvPr/>
        </p:nvSpPr>
        <p:spPr>
          <a:xfrm>
            <a:off x="744260" y="2233136"/>
            <a:ext cx="159425" cy="1140143"/>
          </a:xfrm>
          <a:prstGeom prst="roundRect">
            <a:avLst>
              <a:gd name="adj" fmla="val 20008"/>
            </a:avLst>
          </a:prstGeom>
          <a:solidFill>
            <a:srgbClr val="EEE8DD"/>
          </a:solidFill>
          <a:ln/>
        </p:spPr>
      </p:sp>
      <p:sp>
        <p:nvSpPr>
          <p:cNvPr id="5" name="Text 2"/>
          <p:cNvSpPr/>
          <p:nvPr/>
        </p:nvSpPr>
        <p:spPr>
          <a:xfrm>
            <a:off x="1222653" y="2233136"/>
            <a:ext cx="3441263" cy="332303"/>
          </a:xfrm>
          <a:prstGeom prst="rect">
            <a:avLst/>
          </a:prstGeom>
          <a:noFill/>
          <a:ln/>
        </p:spPr>
        <p:txBody>
          <a:bodyPr wrap="none" lIns="0" tIns="0" rIns="0" bIns="0" rtlCol="0" anchor="t"/>
          <a:lstStyle/>
          <a:p>
            <a:pPr algn="l" indent="0" marL="0">
              <a:lnSpc>
                <a:spcPts val="2600"/>
              </a:lnSpc>
              <a:buNone/>
            </a:pPr>
            <a:r>
              <a:rPr lang="en-US" sz="2050" dirty="0">
                <a:solidFill>
                  <a:srgbClr val="746558"/>
                </a:solidFill>
                <a:latin typeface="Gelasio Semi Bold" pitchFamily="34" charset="0"/>
                <a:ea typeface="Gelasio Semi Bold" pitchFamily="34" charset="-122"/>
                <a:cs typeface="Gelasio Semi Bold" pitchFamily="34" charset="-120"/>
              </a:rPr>
              <a:t>Advanced LLM Prompting</a:t>
            </a:r>
            <a:endParaRPr lang="en-US" sz="2050" dirty="0"/>
          </a:p>
        </p:txBody>
      </p:sp>
      <p:sp>
        <p:nvSpPr>
          <p:cNvPr id="6" name="Text 3"/>
          <p:cNvSpPr/>
          <p:nvPr/>
        </p:nvSpPr>
        <p:spPr>
          <a:xfrm>
            <a:off x="1222653" y="2692956"/>
            <a:ext cx="7177088" cy="680323"/>
          </a:xfrm>
          <a:prstGeom prst="rect">
            <a:avLst/>
          </a:prstGeom>
          <a:noFill/>
          <a:ln/>
        </p:spPr>
        <p:txBody>
          <a:bodyPr wrap="square" lIns="0" tIns="0" rIns="0" bIns="0" rtlCol="0" anchor="t"/>
          <a:lstStyle/>
          <a:p>
            <a:pPr algn="l" indent="0" marL="0">
              <a:lnSpc>
                <a:spcPts val="2650"/>
              </a:lnSpc>
              <a:buNone/>
            </a:pPr>
            <a:r>
              <a:rPr lang="en-US" sz="1650" dirty="0">
                <a:solidFill>
                  <a:srgbClr val="746558"/>
                </a:solidFill>
                <a:latin typeface="Gelasio" pitchFamily="34" charset="0"/>
                <a:ea typeface="Gelasio" pitchFamily="34" charset="-122"/>
                <a:cs typeface="Gelasio" pitchFamily="34" charset="-120"/>
              </a:rPr>
              <a:t>Explore fine-tuning and better prompts for nuanced KG extraction, especially handling uncertainty and comparisons.</a:t>
            </a:r>
            <a:endParaRPr lang="en-US" sz="1650" dirty="0"/>
          </a:p>
        </p:txBody>
      </p:sp>
      <p:sp>
        <p:nvSpPr>
          <p:cNvPr id="7" name="Shape 4"/>
          <p:cNvSpPr/>
          <p:nvPr/>
        </p:nvSpPr>
        <p:spPr>
          <a:xfrm>
            <a:off x="1063228" y="3585924"/>
            <a:ext cx="159425" cy="1140143"/>
          </a:xfrm>
          <a:prstGeom prst="roundRect">
            <a:avLst>
              <a:gd name="adj" fmla="val 20008"/>
            </a:avLst>
          </a:prstGeom>
          <a:solidFill>
            <a:srgbClr val="EEE8DD"/>
          </a:solidFill>
          <a:ln/>
        </p:spPr>
      </p:sp>
      <p:sp>
        <p:nvSpPr>
          <p:cNvPr id="8" name="Text 5"/>
          <p:cNvSpPr/>
          <p:nvPr/>
        </p:nvSpPr>
        <p:spPr>
          <a:xfrm>
            <a:off x="1541621" y="3585924"/>
            <a:ext cx="4414361" cy="332303"/>
          </a:xfrm>
          <a:prstGeom prst="rect">
            <a:avLst/>
          </a:prstGeom>
          <a:noFill/>
          <a:ln/>
        </p:spPr>
        <p:txBody>
          <a:bodyPr wrap="none" lIns="0" tIns="0" rIns="0" bIns="0" rtlCol="0" anchor="t"/>
          <a:lstStyle/>
          <a:p>
            <a:pPr algn="l" indent="0" marL="0">
              <a:lnSpc>
                <a:spcPts val="2600"/>
              </a:lnSpc>
              <a:buNone/>
            </a:pPr>
            <a:r>
              <a:rPr lang="en-US" sz="2050" dirty="0">
                <a:solidFill>
                  <a:srgbClr val="746558"/>
                </a:solidFill>
                <a:latin typeface="Gelasio Semi Bold" pitchFamily="34" charset="0"/>
                <a:ea typeface="Gelasio Semi Bold" pitchFamily="34" charset="-122"/>
                <a:cs typeface="Gelasio Semi Bold" pitchFamily="34" charset="-120"/>
              </a:rPr>
              <a:t>Embedding Model Enhancements</a:t>
            </a:r>
            <a:endParaRPr lang="en-US" sz="2050" dirty="0"/>
          </a:p>
        </p:txBody>
      </p:sp>
      <p:sp>
        <p:nvSpPr>
          <p:cNvPr id="9" name="Text 6"/>
          <p:cNvSpPr/>
          <p:nvPr/>
        </p:nvSpPr>
        <p:spPr>
          <a:xfrm>
            <a:off x="1541621" y="4045744"/>
            <a:ext cx="6858119" cy="680323"/>
          </a:xfrm>
          <a:prstGeom prst="rect">
            <a:avLst/>
          </a:prstGeom>
          <a:noFill/>
          <a:ln/>
        </p:spPr>
        <p:txBody>
          <a:bodyPr wrap="square" lIns="0" tIns="0" rIns="0" bIns="0" rtlCol="0" anchor="t"/>
          <a:lstStyle/>
          <a:p>
            <a:pPr algn="l" indent="0" marL="0">
              <a:lnSpc>
                <a:spcPts val="2650"/>
              </a:lnSpc>
              <a:buNone/>
            </a:pPr>
            <a:r>
              <a:rPr lang="en-US" sz="1650" dirty="0">
                <a:solidFill>
                  <a:srgbClr val="746558"/>
                </a:solidFill>
                <a:latin typeface="Gelasio" pitchFamily="34" charset="0"/>
                <a:ea typeface="Gelasio" pitchFamily="34" charset="-122"/>
                <a:cs typeface="Gelasio" pitchFamily="34" charset="-120"/>
              </a:rPr>
              <a:t>Investigate alternative GNN architectures and training strategies for improved multi-modal embeddings.</a:t>
            </a:r>
            <a:endParaRPr lang="en-US" sz="1650" dirty="0"/>
          </a:p>
        </p:txBody>
      </p:sp>
      <p:sp>
        <p:nvSpPr>
          <p:cNvPr id="10" name="Shape 7"/>
          <p:cNvSpPr/>
          <p:nvPr/>
        </p:nvSpPr>
        <p:spPr>
          <a:xfrm>
            <a:off x="1382197" y="4938713"/>
            <a:ext cx="159425" cy="1140143"/>
          </a:xfrm>
          <a:prstGeom prst="roundRect">
            <a:avLst>
              <a:gd name="adj" fmla="val 20008"/>
            </a:avLst>
          </a:prstGeom>
          <a:solidFill>
            <a:srgbClr val="EEE8DD"/>
          </a:solidFill>
          <a:ln/>
        </p:spPr>
      </p:sp>
      <p:sp>
        <p:nvSpPr>
          <p:cNvPr id="11" name="Text 8"/>
          <p:cNvSpPr/>
          <p:nvPr/>
        </p:nvSpPr>
        <p:spPr>
          <a:xfrm>
            <a:off x="1860590" y="4938713"/>
            <a:ext cx="4126111" cy="332303"/>
          </a:xfrm>
          <a:prstGeom prst="rect">
            <a:avLst/>
          </a:prstGeom>
          <a:noFill/>
          <a:ln/>
        </p:spPr>
        <p:txBody>
          <a:bodyPr wrap="none" lIns="0" tIns="0" rIns="0" bIns="0" rtlCol="0" anchor="t"/>
          <a:lstStyle/>
          <a:p>
            <a:pPr algn="l" indent="0" marL="0">
              <a:lnSpc>
                <a:spcPts val="2600"/>
              </a:lnSpc>
              <a:buNone/>
            </a:pPr>
            <a:r>
              <a:rPr lang="en-US" sz="2050" dirty="0">
                <a:solidFill>
                  <a:srgbClr val="746558"/>
                </a:solidFill>
                <a:latin typeface="Gelasio Semi Bold" pitchFamily="34" charset="0"/>
                <a:ea typeface="Gelasio Semi Bold" pitchFamily="34" charset="-122"/>
                <a:cs typeface="Gelasio Semi Bold" pitchFamily="34" charset="-120"/>
              </a:rPr>
              <a:t>Human-in-the-Loop Evaluation</a:t>
            </a:r>
            <a:endParaRPr lang="en-US" sz="2050" dirty="0"/>
          </a:p>
        </p:txBody>
      </p:sp>
      <p:sp>
        <p:nvSpPr>
          <p:cNvPr id="12" name="Text 9"/>
          <p:cNvSpPr/>
          <p:nvPr/>
        </p:nvSpPr>
        <p:spPr>
          <a:xfrm>
            <a:off x="1860590" y="5398532"/>
            <a:ext cx="6539151" cy="680323"/>
          </a:xfrm>
          <a:prstGeom prst="rect">
            <a:avLst/>
          </a:prstGeom>
          <a:noFill/>
          <a:ln/>
        </p:spPr>
        <p:txBody>
          <a:bodyPr wrap="square" lIns="0" tIns="0" rIns="0" bIns="0" rtlCol="0" anchor="t"/>
          <a:lstStyle/>
          <a:p>
            <a:pPr algn="l" indent="0" marL="0">
              <a:lnSpc>
                <a:spcPts val="2650"/>
              </a:lnSpc>
              <a:buNone/>
            </a:pPr>
            <a:r>
              <a:rPr lang="en-US" sz="1650" dirty="0">
                <a:solidFill>
                  <a:srgbClr val="746558"/>
                </a:solidFill>
                <a:latin typeface="Gelasio" pitchFamily="34" charset="0"/>
                <a:ea typeface="Gelasio" pitchFamily="34" charset="-122"/>
                <a:cs typeface="Gelasio" pitchFamily="34" charset="-120"/>
              </a:rPr>
              <a:t>Engage radiologists to assess clinical utility and identify pitfalls in generated reports.</a:t>
            </a:r>
            <a:endParaRPr lang="en-US" sz="1650" dirty="0"/>
          </a:p>
        </p:txBody>
      </p:sp>
      <p:sp>
        <p:nvSpPr>
          <p:cNvPr id="13" name="Shape 10"/>
          <p:cNvSpPr/>
          <p:nvPr/>
        </p:nvSpPr>
        <p:spPr>
          <a:xfrm>
            <a:off x="1701165" y="6291501"/>
            <a:ext cx="159425" cy="1140143"/>
          </a:xfrm>
          <a:prstGeom prst="roundRect">
            <a:avLst>
              <a:gd name="adj" fmla="val 20008"/>
            </a:avLst>
          </a:prstGeom>
          <a:solidFill>
            <a:srgbClr val="EEE8DD"/>
          </a:solidFill>
          <a:ln/>
        </p:spPr>
      </p:sp>
      <p:sp>
        <p:nvSpPr>
          <p:cNvPr id="14" name="Text 11"/>
          <p:cNvSpPr/>
          <p:nvPr/>
        </p:nvSpPr>
        <p:spPr>
          <a:xfrm>
            <a:off x="2179558" y="6291501"/>
            <a:ext cx="3814882" cy="332303"/>
          </a:xfrm>
          <a:prstGeom prst="rect">
            <a:avLst/>
          </a:prstGeom>
          <a:noFill/>
          <a:ln/>
        </p:spPr>
        <p:txBody>
          <a:bodyPr wrap="none" lIns="0" tIns="0" rIns="0" bIns="0" rtlCol="0" anchor="t"/>
          <a:lstStyle/>
          <a:p>
            <a:pPr algn="l" indent="0" marL="0">
              <a:lnSpc>
                <a:spcPts val="2600"/>
              </a:lnSpc>
              <a:buNone/>
            </a:pPr>
            <a:r>
              <a:rPr lang="en-US" sz="2050" dirty="0">
                <a:solidFill>
                  <a:srgbClr val="746558"/>
                </a:solidFill>
                <a:latin typeface="Gelasio Semi Bold" pitchFamily="34" charset="0"/>
                <a:ea typeface="Gelasio Semi Bold" pitchFamily="34" charset="-122"/>
                <a:cs typeface="Gelasio Semi Bold" pitchFamily="34" charset="-120"/>
              </a:rPr>
              <a:t>Ensuring Report Consistency</a:t>
            </a:r>
            <a:endParaRPr lang="en-US" sz="2050" dirty="0"/>
          </a:p>
        </p:txBody>
      </p:sp>
      <p:sp>
        <p:nvSpPr>
          <p:cNvPr id="15" name="Text 12"/>
          <p:cNvSpPr/>
          <p:nvPr/>
        </p:nvSpPr>
        <p:spPr>
          <a:xfrm>
            <a:off x="2179558" y="6751320"/>
            <a:ext cx="6220182" cy="680323"/>
          </a:xfrm>
          <a:prstGeom prst="rect">
            <a:avLst/>
          </a:prstGeom>
          <a:noFill/>
          <a:ln/>
        </p:spPr>
        <p:txBody>
          <a:bodyPr wrap="square" lIns="0" tIns="0" rIns="0" bIns="0" rtlCol="0" anchor="t"/>
          <a:lstStyle/>
          <a:p>
            <a:pPr algn="l" indent="0" marL="0">
              <a:lnSpc>
                <a:spcPts val="2650"/>
              </a:lnSpc>
              <a:buNone/>
            </a:pPr>
            <a:r>
              <a:rPr lang="en-US" sz="1650" dirty="0">
                <a:solidFill>
                  <a:srgbClr val="746558"/>
                </a:solidFill>
                <a:latin typeface="Gelasio" pitchFamily="34" charset="0"/>
                <a:ea typeface="Gelasio" pitchFamily="34" charset="-122"/>
                <a:cs typeface="Gelasio" pitchFamily="34" charset="-120"/>
              </a:rPr>
              <a:t>Develop mechanisms to prevent contradictions between generated reports and image analysis findings.</a:t>
            </a:r>
            <a:endParaRPr lang="en-US" sz="16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192536"/>
            <a:ext cx="6048256" cy="708779"/>
          </a:xfrm>
          <a:prstGeom prst="rect">
            <a:avLst/>
          </a:prstGeom>
          <a:noFill/>
          <a:ln/>
        </p:spPr>
        <p:txBody>
          <a:bodyPr wrap="none" lIns="0" tIns="0" rIns="0" bIns="0" rtlCol="0" anchor="t"/>
          <a:lstStyle/>
          <a:p>
            <a:pPr algn="l" indent="0" marL="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Summary and Impact</a:t>
            </a:r>
            <a:endParaRPr lang="en-US" sz="4450" dirty="0"/>
          </a:p>
        </p:txBody>
      </p:sp>
      <p:sp>
        <p:nvSpPr>
          <p:cNvPr id="4" name="Text 1"/>
          <p:cNvSpPr/>
          <p:nvPr/>
        </p:nvSpPr>
        <p:spPr>
          <a:xfrm>
            <a:off x="6280190" y="3241477"/>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746558"/>
                </a:solidFill>
                <a:latin typeface="Gelasio" pitchFamily="34" charset="0"/>
                <a:ea typeface="Gelasio" pitchFamily="34" charset="-122"/>
                <a:cs typeface="Gelasio" pitchFamily="34" charset="-120"/>
              </a:rPr>
              <a:t>This work presents a synergistic system integrating LLM-driven knowledge graphs, hybrid similarity metrics, and multi-example retrieval to enhance automated chest radiology report generation.</a:t>
            </a:r>
            <a:endParaRPr lang="en-US" sz="1750" dirty="0"/>
          </a:p>
        </p:txBody>
      </p:sp>
      <p:sp>
        <p:nvSpPr>
          <p:cNvPr id="5" name="Text 2"/>
          <p:cNvSpPr/>
          <p:nvPr/>
        </p:nvSpPr>
        <p:spPr>
          <a:xfrm>
            <a:off x="6280190" y="4585335"/>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746558"/>
                </a:solidFill>
                <a:latin typeface="Gelasio" pitchFamily="34" charset="0"/>
                <a:ea typeface="Gelasio" pitchFamily="34" charset="-122"/>
                <a:cs typeface="Gelasio" pitchFamily="34" charset="-120"/>
              </a:rPr>
              <a:t>Results demonstrate improved linguistic quality and clinical accuracy, marking a significant step toward reliable AI-assisted radiology. Continued research and validation are essential for clinical adoption, promising to alleviate radiologist workload and improve diagnostic workflows.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29020" y="574834"/>
            <a:ext cx="12730043" cy="325398"/>
          </a:xfrm>
          <a:prstGeom prst="rect">
            <a:avLst/>
          </a:prstGeom>
          <a:noFill/>
          <a:ln/>
        </p:spPr>
        <p:txBody>
          <a:bodyPr wrap="none" lIns="0" tIns="0" rIns="0" bIns="0" rtlCol="0" anchor="t"/>
          <a:lstStyle/>
          <a:p>
            <a:pPr algn="l" indent="0" marL="0">
              <a:lnSpc>
                <a:spcPts val="2550"/>
              </a:lnSpc>
              <a:buNone/>
            </a:pPr>
            <a:r>
              <a:rPr lang="en-US" sz="2050" dirty="0">
                <a:solidFill>
                  <a:srgbClr val="484237"/>
                </a:solidFill>
                <a:latin typeface="Gelasio Semi Bold" pitchFamily="34" charset="0"/>
                <a:ea typeface="Gelasio Semi Bold" pitchFamily="34" charset="-122"/>
                <a:cs typeface="Gelasio Semi Bold" pitchFamily="34" charset="-120"/>
              </a:rPr>
              <a:t>Fact-Aware Multimodal Retrieval Augmentation for Accurate Medical Radiology Report Generation</a:t>
            </a:r>
            <a:endParaRPr lang="en-US" sz="2050" dirty="0"/>
          </a:p>
        </p:txBody>
      </p:sp>
      <p:pic>
        <p:nvPicPr>
          <p:cNvPr id="3" name="Image 0" descr="preencoded.png">    </p:cNvPr>
          <p:cNvPicPr>
            <a:picLocks noChangeAspect="1"/>
          </p:cNvPicPr>
          <p:nvPr/>
        </p:nvPicPr>
        <p:blipFill>
          <a:blip r:embed="rId1"/>
          <a:stretch>
            <a:fillRect/>
          </a:stretch>
        </p:blipFill>
        <p:spPr>
          <a:xfrm>
            <a:off x="2547580" y="1316712"/>
            <a:ext cx="9535120" cy="3959185"/>
          </a:xfrm>
          <a:prstGeom prst="rect">
            <a:avLst/>
          </a:prstGeom>
        </p:spPr>
      </p:pic>
      <p:sp>
        <p:nvSpPr>
          <p:cNvPr id="4" name="Text 1"/>
          <p:cNvSpPr/>
          <p:nvPr/>
        </p:nvSpPr>
        <p:spPr>
          <a:xfrm>
            <a:off x="729020" y="5510213"/>
            <a:ext cx="13172361" cy="666274"/>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746558"/>
                </a:solidFill>
                <a:latin typeface="Gelasio" pitchFamily="34" charset="0"/>
                <a:ea typeface="Gelasio" pitchFamily="34" charset="-122"/>
                <a:cs typeface="Gelasio" pitchFamily="34" charset="-120"/>
              </a:rPr>
              <a:t>Construction:</a:t>
            </a:r>
            <a:pPr algn="l" indent="0" marL="0">
              <a:lnSpc>
                <a:spcPts val="2600"/>
              </a:lnSpc>
              <a:buNone/>
            </a:pPr>
            <a:r>
              <a:rPr lang="en-US" sz="1600" dirty="0">
                <a:solidFill>
                  <a:srgbClr val="746558"/>
                </a:solidFill>
                <a:latin typeface="Gelasio" pitchFamily="34" charset="0"/>
                <a:ea typeface="Gelasio" pitchFamily="34" charset="-122"/>
                <a:cs typeface="Gelasio" pitchFamily="34" charset="-120"/>
              </a:rPr>
              <a:t>
</a:t>
            </a:r>
            <a:pPr algn="l" indent="0" marL="0">
              <a:lnSpc>
                <a:spcPts val="2600"/>
              </a:lnSpc>
              <a:buNone/>
            </a:pPr>
            <a:r>
              <a:rPr lang="en-US" sz="1600" dirty="0">
                <a:solidFill>
                  <a:srgbClr val="746558"/>
                </a:solidFill>
                <a:latin typeface="Gelasio" pitchFamily="34" charset="0"/>
                <a:ea typeface="Gelasio" pitchFamily="34" charset="-122"/>
                <a:cs typeface="Gelasio" pitchFamily="34" charset="-120"/>
              </a:rPr>
              <a:t>Fixed Schema</a:t>
            </a:r>
            <a:endParaRPr lang="en-US" sz="1600" dirty="0"/>
          </a:p>
        </p:txBody>
      </p:sp>
      <p:sp>
        <p:nvSpPr>
          <p:cNvPr id="5" name="Text 2"/>
          <p:cNvSpPr/>
          <p:nvPr/>
        </p:nvSpPr>
        <p:spPr>
          <a:xfrm>
            <a:off x="729020" y="6249353"/>
            <a:ext cx="13172361" cy="666274"/>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746558"/>
                </a:solidFill>
                <a:latin typeface="Gelasio" pitchFamily="34" charset="0"/>
                <a:ea typeface="Gelasio" pitchFamily="34" charset="-122"/>
                <a:cs typeface="Gelasio" pitchFamily="34" charset="-120"/>
              </a:rPr>
              <a:t>Retrieval:</a:t>
            </a:r>
            <a:pPr algn="l" indent="0" marL="0">
              <a:lnSpc>
                <a:spcPts val="2600"/>
              </a:lnSpc>
              <a:buNone/>
            </a:pPr>
            <a:r>
              <a:rPr lang="en-US" sz="1600" dirty="0">
                <a:solidFill>
                  <a:srgbClr val="746558"/>
                </a:solidFill>
                <a:latin typeface="Gelasio" pitchFamily="34" charset="0"/>
                <a:ea typeface="Gelasio" pitchFamily="34" charset="-122"/>
                <a:cs typeface="Gelasio" pitchFamily="34" charset="-120"/>
              </a:rPr>
              <a:t>
</a:t>
            </a:r>
            <a:pPr algn="l" indent="0" marL="0">
              <a:lnSpc>
                <a:spcPts val="2600"/>
              </a:lnSpc>
              <a:buNone/>
            </a:pPr>
            <a:r>
              <a:rPr lang="en-US" sz="1600" dirty="0">
                <a:solidFill>
                  <a:srgbClr val="746558"/>
                </a:solidFill>
                <a:latin typeface="Gelasio" pitchFamily="34" charset="0"/>
                <a:ea typeface="Gelasio" pitchFamily="34" charset="-122"/>
                <a:cs typeface="Gelasio" pitchFamily="34" charset="-120"/>
              </a:rPr>
              <a:t>Retrieval based on Jaccard similarity</a:t>
            </a:r>
            <a:endParaRPr lang="en-US" sz="1600" dirty="0"/>
          </a:p>
        </p:txBody>
      </p:sp>
      <p:sp>
        <p:nvSpPr>
          <p:cNvPr id="6" name="Text 3"/>
          <p:cNvSpPr/>
          <p:nvPr/>
        </p:nvSpPr>
        <p:spPr>
          <a:xfrm>
            <a:off x="729020" y="6988493"/>
            <a:ext cx="13172361" cy="666274"/>
          </a:xfrm>
          <a:prstGeom prst="rect">
            <a:avLst/>
          </a:prstGeom>
          <a:noFill/>
          <a:ln/>
        </p:spPr>
        <p:txBody>
          <a:bodyPr wrap="square" lIns="0" tIns="0" rIns="0" bIns="0" rtlCol="0" anchor="t"/>
          <a:lstStyle/>
          <a:p>
            <a:pPr algn="l" marL="342900" indent="-342900">
              <a:lnSpc>
                <a:spcPts val="2600"/>
              </a:lnSpc>
              <a:buSzPct val="100000"/>
              <a:buChar char="•"/>
            </a:pPr>
            <a:r>
              <a:rPr lang="en-US" sz="1600" dirty="0">
                <a:solidFill>
                  <a:srgbClr val="746558"/>
                </a:solidFill>
                <a:latin typeface="Gelasio" pitchFamily="34" charset="0"/>
                <a:ea typeface="Gelasio" pitchFamily="34" charset="-122"/>
                <a:cs typeface="Gelasio" pitchFamily="34" charset="-120"/>
              </a:rPr>
              <a:t>Generation:</a:t>
            </a:r>
            <a:pPr algn="l" indent="0" marL="0">
              <a:lnSpc>
                <a:spcPts val="2600"/>
              </a:lnSpc>
              <a:buNone/>
            </a:pPr>
            <a:r>
              <a:rPr lang="en-US" sz="1600" dirty="0">
                <a:solidFill>
                  <a:srgbClr val="746558"/>
                </a:solidFill>
                <a:latin typeface="Gelasio" pitchFamily="34" charset="0"/>
                <a:ea typeface="Gelasio" pitchFamily="34" charset="-122"/>
                <a:cs typeface="Gelasio" pitchFamily="34" charset="-120"/>
              </a:rPr>
              <a:t>
</a:t>
            </a:r>
            <a:pPr algn="l" indent="0" marL="0">
              <a:lnSpc>
                <a:spcPts val="2600"/>
              </a:lnSpc>
              <a:buNone/>
            </a:pPr>
            <a:r>
              <a:rPr lang="en-US" sz="1600" dirty="0">
                <a:solidFill>
                  <a:srgbClr val="746558"/>
                </a:solidFill>
                <a:latin typeface="Gelasio" pitchFamily="34" charset="0"/>
                <a:ea typeface="Gelasio" pitchFamily="34" charset="-122"/>
                <a:cs typeface="Gelasio" pitchFamily="34" charset="-120"/>
              </a:rPr>
              <a:t>Provide only 1 example as a context for LLM.</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050965"/>
            <a:ext cx="8884087" cy="425291"/>
          </a:xfrm>
          <a:prstGeom prst="rect">
            <a:avLst/>
          </a:prstGeom>
          <a:noFill/>
          <a:ln/>
        </p:spPr>
        <p:txBody>
          <a:bodyPr wrap="none" lIns="0" tIns="0" rIns="0" bIns="0" rtlCol="0" anchor="t"/>
          <a:lstStyle/>
          <a:p>
            <a:pPr algn="l" indent="0" marL="0">
              <a:lnSpc>
                <a:spcPts val="3300"/>
              </a:lnSpc>
              <a:buNone/>
            </a:pPr>
            <a:r>
              <a:rPr lang="en-US" sz="2650" dirty="0">
                <a:solidFill>
                  <a:srgbClr val="484237"/>
                </a:solidFill>
                <a:latin typeface="Gelasio Semi Bold" pitchFamily="34" charset="0"/>
                <a:ea typeface="Gelasio Semi Bold" pitchFamily="34" charset="-122"/>
                <a:cs typeface="Gelasio Semi Bold" pitchFamily="34" charset="-120"/>
              </a:rPr>
              <a:t>Phase 1: LLM-Driven Knowledge Graph Construction</a:t>
            </a:r>
            <a:endParaRPr lang="en-US" sz="2650" dirty="0"/>
          </a:p>
        </p:txBody>
      </p:sp>
      <p:sp>
        <p:nvSpPr>
          <p:cNvPr id="3" name="Shape 1"/>
          <p:cNvSpPr/>
          <p:nvPr/>
        </p:nvSpPr>
        <p:spPr>
          <a:xfrm>
            <a:off x="793790" y="1731407"/>
            <a:ext cx="510302" cy="510302"/>
          </a:xfrm>
          <a:prstGeom prst="roundRect">
            <a:avLst>
              <a:gd name="adj" fmla="val 6667"/>
            </a:avLst>
          </a:prstGeom>
          <a:solidFill>
            <a:srgbClr val="EEE8DD"/>
          </a:solidFill>
          <a:ln/>
        </p:spPr>
      </p:sp>
      <p:sp>
        <p:nvSpPr>
          <p:cNvPr id="4" name="Text 2"/>
          <p:cNvSpPr/>
          <p:nvPr/>
        </p:nvSpPr>
        <p:spPr>
          <a:xfrm>
            <a:off x="878860" y="1773912"/>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746558"/>
                </a:solidFill>
                <a:latin typeface="Gelasio Semi Bold" pitchFamily="34" charset="0"/>
                <a:ea typeface="Gelasio Semi Bold" pitchFamily="34" charset="-122"/>
                <a:cs typeface="Gelasio Semi Bold" pitchFamily="34" charset="-120"/>
              </a:rPr>
              <a:t>1</a:t>
            </a:r>
            <a:endParaRPr lang="en-US" sz="2650" dirty="0"/>
          </a:p>
        </p:txBody>
      </p:sp>
      <p:sp>
        <p:nvSpPr>
          <p:cNvPr id="5" name="Text 3"/>
          <p:cNvSpPr/>
          <p:nvPr/>
        </p:nvSpPr>
        <p:spPr>
          <a:xfrm>
            <a:off x="1530906" y="1809274"/>
            <a:ext cx="2903458" cy="354330"/>
          </a:xfrm>
          <a:prstGeom prst="rect">
            <a:avLst/>
          </a:prstGeom>
          <a:noFill/>
          <a:ln/>
        </p:spPr>
        <p:txBody>
          <a:bodyPr wrap="none" lIns="0" tIns="0" rIns="0" bIns="0" rtlCol="0" anchor="t"/>
          <a:lstStyle/>
          <a:p>
            <a:pPr algn="l" indent="0" marL="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Flexible KG Creation</a:t>
            </a:r>
            <a:endParaRPr lang="en-US" sz="2200" dirty="0"/>
          </a:p>
        </p:txBody>
      </p:sp>
      <p:sp>
        <p:nvSpPr>
          <p:cNvPr id="6" name="Text 4"/>
          <p:cNvSpPr/>
          <p:nvPr/>
        </p:nvSpPr>
        <p:spPr>
          <a:xfrm>
            <a:off x="1530906" y="2299692"/>
            <a:ext cx="3421499" cy="362903"/>
          </a:xfrm>
          <a:prstGeom prst="rect">
            <a:avLst/>
          </a:prstGeom>
          <a:noFill/>
          <a:ln/>
        </p:spPr>
        <p:txBody>
          <a:bodyPr wrap="none" lIns="0" tIns="0" rIns="0" bIns="0" rtlCol="0" anchor="t"/>
          <a:lstStyle/>
          <a:p>
            <a:pPr algn="l" indent="0" marL="0">
              <a:lnSpc>
                <a:spcPts val="2850"/>
              </a:lnSpc>
              <a:buNone/>
            </a:pPr>
            <a:endParaRPr lang="en-US" sz="1750" dirty="0"/>
          </a:p>
        </p:txBody>
      </p:sp>
      <p:sp>
        <p:nvSpPr>
          <p:cNvPr id="7" name="Shape 5"/>
          <p:cNvSpPr/>
          <p:nvPr/>
        </p:nvSpPr>
        <p:spPr>
          <a:xfrm>
            <a:off x="5235893" y="1731407"/>
            <a:ext cx="510302" cy="510302"/>
          </a:xfrm>
          <a:prstGeom prst="roundRect">
            <a:avLst>
              <a:gd name="adj" fmla="val 6667"/>
            </a:avLst>
          </a:prstGeom>
          <a:solidFill>
            <a:srgbClr val="EEE8DD"/>
          </a:solidFill>
          <a:ln/>
        </p:spPr>
      </p:sp>
      <p:sp>
        <p:nvSpPr>
          <p:cNvPr id="8" name="Text 6"/>
          <p:cNvSpPr/>
          <p:nvPr/>
        </p:nvSpPr>
        <p:spPr>
          <a:xfrm>
            <a:off x="5320963" y="1773912"/>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746558"/>
                </a:solidFill>
                <a:latin typeface="Gelasio Semi Bold" pitchFamily="34" charset="0"/>
                <a:ea typeface="Gelasio Semi Bold" pitchFamily="34" charset="-122"/>
                <a:cs typeface="Gelasio Semi Bold" pitchFamily="34" charset="-120"/>
              </a:rPr>
              <a:t>2</a:t>
            </a:r>
            <a:endParaRPr lang="en-US" sz="2650" dirty="0"/>
          </a:p>
        </p:txBody>
      </p:sp>
      <p:sp>
        <p:nvSpPr>
          <p:cNvPr id="9" name="Text 7"/>
          <p:cNvSpPr/>
          <p:nvPr/>
        </p:nvSpPr>
        <p:spPr>
          <a:xfrm>
            <a:off x="5973008" y="1809274"/>
            <a:ext cx="3421499" cy="708660"/>
          </a:xfrm>
          <a:prstGeom prst="rect">
            <a:avLst/>
          </a:prstGeom>
          <a:noFill/>
          <a:ln/>
        </p:spPr>
        <p:txBody>
          <a:bodyPr wrap="square" lIns="0" tIns="0" rIns="0" bIns="0" rtlCol="0" anchor="t"/>
          <a:lstStyle/>
          <a:p>
            <a:pPr algn="l" indent="0" marL="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Entity &amp; Relation Extraction</a:t>
            </a:r>
            <a:endParaRPr lang="en-US" sz="2200" dirty="0"/>
          </a:p>
        </p:txBody>
      </p:sp>
      <p:sp>
        <p:nvSpPr>
          <p:cNvPr id="10" name="Text 8"/>
          <p:cNvSpPr/>
          <p:nvPr/>
        </p:nvSpPr>
        <p:spPr>
          <a:xfrm>
            <a:off x="5973008" y="2654022"/>
            <a:ext cx="3421499" cy="362903"/>
          </a:xfrm>
          <a:prstGeom prst="rect">
            <a:avLst/>
          </a:prstGeom>
          <a:noFill/>
          <a:ln/>
        </p:spPr>
        <p:txBody>
          <a:bodyPr wrap="none" lIns="0" tIns="0" rIns="0" bIns="0" rtlCol="0" anchor="t"/>
          <a:lstStyle/>
          <a:p>
            <a:pPr algn="l" indent="0" marL="0">
              <a:lnSpc>
                <a:spcPts val="2850"/>
              </a:lnSpc>
              <a:buNone/>
            </a:pPr>
            <a:r>
              <a:rPr lang="en-US" sz="1750" dirty="0">
                <a:solidFill>
                  <a:srgbClr val="746558"/>
                </a:solidFill>
                <a:latin typeface="Gelasio" pitchFamily="34" charset="0"/>
                <a:ea typeface="Gelasio" pitchFamily="34" charset="-122"/>
                <a:cs typeface="Gelasio" pitchFamily="34" charset="-120"/>
              </a:rPr>
              <a:t>.</a:t>
            </a:r>
            <a:endParaRPr lang="en-US" sz="1750" dirty="0"/>
          </a:p>
        </p:txBody>
      </p:sp>
      <p:sp>
        <p:nvSpPr>
          <p:cNvPr id="11" name="Shape 9"/>
          <p:cNvSpPr/>
          <p:nvPr/>
        </p:nvSpPr>
        <p:spPr>
          <a:xfrm>
            <a:off x="9677995" y="1731407"/>
            <a:ext cx="510302" cy="510302"/>
          </a:xfrm>
          <a:prstGeom prst="roundRect">
            <a:avLst>
              <a:gd name="adj" fmla="val 6667"/>
            </a:avLst>
          </a:prstGeom>
          <a:solidFill>
            <a:srgbClr val="EEE8DD"/>
          </a:solidFill>
          <a:ln/>
        </p:spPr>
      </p:sp>
      <p:sp>
        <p:nvSpPr>
          <p:cNvPr id="12" name="Text 10"/>
          <p:cNvSpPr/>
          <p:nvPr/>
        </p:nvSpPr>
        <p:spPr>
          <a:xfrm>
            <a:off x="9763065" y="1773912"/>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746558"/>
                </a:solidFill>
                <a:latin typeface="Gelasio Semi Bold" pitchFamily="34" charset="0"/>
                <a:ea typeface="Gelasio Semi Bold" pitchFamily="34" charset="-122"/>
                <a:cs typeface="Gelasio Semi Bold" pitchFamily="34" charset="-120"/>
              </a:rPr>
              <a:t>3</a:t>
            </a:r>
            <a:endParaRPr lang="en-US" sz="2650" dirty="0"/>
          </a:p>
        </p:txBody>
      </p:sp>
      <p:sp>
        <p:nvSpPr>
          <p:cNvPr id="13" name="Text 11"/>
          <p:cNvSpPr/>
          <p:nvPr/>
        </p:nvSpPr>
        <p:spPr>
          <a:xfrm>
            <a:off x="10415111" y="1809274"/>
            <a:ext cx="3421499" cy="708660"/>
          </a:xfrm>
          <a:prstGeom prst="rect">
            <a:avLst/>
          </a:prstGeom>
          <a:noFill/>
          <a:ln/>
        </p:spPr>
        <p:txBody>
          <a:bodyPr wrap="square" lIns="0" tIns="0" rIns="0" bIns="0" rtlCol="0" anchor="t"/>
          <a:lstStyle/>
          <a:p>
            <a:pPr algn="l" indent="0" marL="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Graph Aggregation &amp; Normalization</a:t>
            </a:r>
            <a:endParaRPr lang="en-US" sz="2200" dirty="0"/>
          </a:p>
        </p:txBody>
      </p:sp>
      <p:sp>
        <p:nvSpPr>
          <p:cNvPr id="14" name="Text 12"/>
          <p:cNvSpPr/>
          <p:nvPr/>
        </p:nvSpPr>
        <p:spPr>
          <a:xfrm>
            <a:off x="10415111" y="2654022"/>
            <a:ext cx="3421499" cy="362903"/>
          </a:xfrm>
          <a:prstGeom prst="rect">
            <a:avLst/>
          </a:prstGeom>
          <a:noFill/>
          <a:ln/>
        </p:spPr>
        <p:txBody>
          <a:bodyPr wrap="none" lIns="0" tIns="0" rIns="0" bIns="0" rtlCol="0" anchor="t"/>
          <a:lstStyle/>
          <a:p>
            <a:pPr algn="l" indent="0" marL="0">
              <a:lnSpc>
                <a:spcPts val="2850"/>
              </a:lnSpc>
              <a:buNone/>
            </a:pPr>
            <a:endParaRPr lang="en-US" sz="1750" dirty="0"/>
          </a:p>
        </p:txBody>
      </p:sp>
      <p:pic>
        <p:nvPicPr>
          <p:cNvPr id="15" name="Image 0" descr="preencoded.png">    </p:cNvPr>
          <p:cNvPicPr>
            <a:picLocks noChangeAspect="1"/>
          </p:cNvPicPr>
          <p:nvPr/>
        </p:nvPicPr>
        <p:blipFill>
          <a:blip r:embed="rId1"/>
          <a:stretch>
            <a:fillRect/>
          </a:stretch>
        </p:blipFill>
        <p:spPr>
          <a:xfrm>
            <a:off x="3263860" y="3272076"/>
            <a:ext cx="8102679" cy="390656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482447"/>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Phase 2: Retrieval</a:t>
            </a:r>
            <a:endParaRPr lang="en-US" sz="4450" dirty="0"/>
          </a:p>
        </p:txBody>
      </p:sp>
      <p:sp>
        <p:nvSpPr>
          <p:cNvPr id="3" name="Text 1"/>
          <p:cNvSpPr/>
          <p:nvPr/>
        </p:nvSpPr>
        <p:spPr>
          <a:xfrm>
            <a:off x="793790" y="2735461"/>
            <a:ext cx="4749046" cy="362903"/>
          </a:xfrm>
          <a:prstGeom prst="rect">
            <a:avLst/>
          </a:prstGeom>
          <a:noFill/>
          <a:ln/>
        </p:spPr>
        <p:txBody>
          <a:bodyPr wrap="none" lIns="0" tIns="0" rIns="0" bIns="0" rtlCol="0" anchor="t"/>
          <a:lstStyle/>
          <a:p>
            <a:pPr algn="l" indent="0" marL="0">
              <a:lnSpc>
                <a:spcPts val="2850"/>
              </a:lnSpc>
              <a:buNone/>
            </a:pPr>
            <a:endParaRPr lang="en-US" sz="1750" dirty="0"/>
          </a:p>
        </p:txBody>
      </p:sp>
      <p:sp>
        <p:nvSpPr>
          <p:cNvPr id="4" name="Text 2"/>
          <p:cNvSpPr/>
          <p:nvPr/>
        </p:nvSpPr>
        <p:spPr>
          <a:xfrm>
            <a:off x="6103858" y="2735461"/>
            <a:ext cx="7740253" cy="362903"/>
          </a:xfrm>
          <a:prstGeom prst="rect">
            <a:avLst/>
          </a:prstGeom>
          <a:noFill/>
          <a:ln/>
        </p:spPr>
        <p:txBody>
          <a:bodyPr wrap="none" lIns="0" tIns="0" rIns="0" bIns="0" rtlCol="0" anchor="t"/>
          <a:lstStyle/>
          <a:p>
            <a:pPr algn="l" indent="0" marL="0">
              <a:lnSpc>
                <a:spcPts val="2850"/>
              </a:lnSpc>
              <a:buNone/>
            </a:pPr>
            <a:endParaRPr lang="en-US" sz="1750" dirty="0"/>
          </a:p>
        </p:txBody>
      </p:sp>
      <p:sp>
        <p:nvSpPr>
          <p:cNvPr id="5" name="Text 3"/>
          <p:cNvSpPr/>
          <p:nvPr/>
        </p:nvSpPr>
        <p:spPr>
          <a:xfrm>
            <a:off x="793790" y="378440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KG Database</a:t>
            </a:r>
            <a:endParaRPr lang="en-US" sz="2200" dirty="0"/>
          </a:p>
        </p:txBody>
      </p:sp>
      <p:sp>
        <p:nvSpPr>
          <p:cNvPr id="6" name="Text 4"/>
          <p:cNvSpPr/>
          <p:nvPr/>
        </p:nvSpPr>
        <p:spPr>
          <a:xfrm>
            <a:off x="793790" y="4365546"/>
            <a:ext cx="3978116" cy="1088708"/>
          </a:xfrm>
          <a:prstGeom prst="rect">
            <a:avLst/>
          </a:prstGeom>
          <a:noFill/>
          <a:ln/>
        </p:spPr>
        <p:txBody>
          <a:bodyPr wrap="square" lIns="0" tIns="0" rIns="0" bIns="0" rtlCol="0" anchor="t"/>
          <a:lstStyle/>
          <a:p>
            <a:pPr algn="l" indent="0" marL="0">
              <a:lnSpc>
                <a:spcPts val="2850"/>
              </a:lnSpc>
              <a:buNone/>
            </a:pPr>
            <a:r>
              <a:rPr lang="en-US" sz="1750" dirty="0">
                <a:solidFill>
                  <a:srgbClr val="746558"/>
                </a:solidFill>
                <a:latin typeface="Gelasio" pitchFamily="34" charset="0"/>
                <a:ea typeface="Gelasio" pitchFamily="34" charset="-122"/>
                <a:cs typeface="Gelasio" pitchFamily="34" charset="-120"/>
              </a:rPr>
              <a:t>Storing all of report embeddings , entities and relaxations in a neo4j database.</a:t>
            </a:r>
            <a:endParaRPr lang="en-US" sz="1750" dirty="0"/>
          </a:p>
        </p:txBody>
      </p:sp>
      <p:sp>
        <p:nvSpPr>
          <p:cNvPr id="7" name="Text 5"/>
          <p:cNvSpPr/>
          <p:nvPr/>
        </p:nvSpPr>
        <p:spPr>
          <a:xfrm>
            <a:off x="5332928" y="3784402"/>
            <a:ext cx="3444359" cy="354330"/>
          </a:xfrm>
          <a:prstGeom prst="rect">
            <a:avLst/>
          </a:prstGeom>
          <a:noFill/>
          <a:ln/>
        </p:spPr>
        <p:txBody>
          <a:bodyPr wrap="none" lIns="0" tIns="0" rIns="0" bIns="0" rtlCol="0" anchor="t"/>
          <a:lstStyle/>
          <a:p>
            <a:pPr algn="l" indent="0" marL="0">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Hybrid Similarity Metric</a:t>
            </a:r>
            <a:endParaRPr lang="en-US" sz="2200" dirty="0"/>
          </a:p>
        </p:txBody>
      </p:sp>
      <p:sp>
        <p:nvSpPr>
          <p:cNvPr id="8" name="Text 6"/>
          <p:cNvSpPr/>
          <p:nvPr/>
        </p:nvSpPr>
        <p:spPr>
          <a:xfrm>
            <a:off x="5332928" y="4365546"/>
            <a:ext cx="3978116" cy="2177415"/>
          </a:xfrm>
          <a:prstGeom prst="rect">
            <a:avLst/>
          </a:prstGeom>
          <a:noFill/>
          <a:ln/>
        </p:spPr>
        <p:txBody>
          <a:bodyPr wrap="square" lIns="0" tIns="0" rIns="0" bIns="0" rtlCol="0" anchor="t"/>
          <a:lstStyle/>
          <a:p>
            <a:pPr algn="l" indent="0" marL="0">
              <a:lnSpc>
                <a:spcPts val="2850"/>
              </a:lnSpc>
              <a:buNone/>
            </a:pPr>
            <a:r>
              <a:rPr lang="en-US" sz="1750" dirty="0">
                <a:solidFill>
                  <a:srgbClr val="746558"/>
                </a:solidFill>
                <a:latin typeface="Gelasio" pitchFamily="34" charset="0"/>
                <a:ea typeface="Gelasio" pitchFamily="34" charset="-122"/>
                <a:cs typeface="Gelasio" pitchFamily="34" charset="-120"/>
              </a:rPr>
              <a:t>Combines cosine similarity of embeddings with Jaccard similarity of KG entities, balancing semantic and structural alignment for robust learning. Calculating the similarity with every and each pair of reports.</a:t>
            </a:r>
            <a:endParaRPr lang="en-US" sz="1750" dirty="0"/>
          </a:p>
        </p:txBody>
      </p:sp>
      <p:sp>
        <p:nvSpPr>
          <p:cNvPr id="9" name="Text 7"/>
          <p:cNvSpPr/>
          <p:nvPr/>
        </p:nvSpPr>
        <p:spPr>
          <a:xfrm>
            <a:off x="9872067" y="3784402"/>
            <a:ext cx="2949893" cy="354330"/>
          </a:xfrm>
          <a:prstGeom prst="rect">
            <a:avLst/>
          </a:prstGeom>
          <a:noFill/>
          <a:ln/>
        </p:spPr>
        <p:txBody>
          <a:bodyPr wrap="none" lIns="0" tIns="0" rIns="0" bIns="0" rtlCol="0" anchor="t"/>
          <a:lstStyle/>
          <a:p>
            <a:pPr algn="l" indent="0" marL="0">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Contrastive Learning</a:t>
            </a:r>
            <a:endParaRPr lang="en-US" sz="2200" dirty="0"/>
          </a:p>
        </p:txBody>
      </p:sp>
      <p:sp>
        <p:nvSpPr>
          <p:cNvPr id="10" name="Text 8"/>
          <p:cNvSpPr/>
          <p:nvPr/>
        </p:nvSpPr>
        <p:spPr>
          <a:xfrm>
            <a:off x="9872067" y="4365546"/>
            <a:ext cx="3978116" cy="1451610"/>
          </a:xfrm>
          <a:prstGeom prst="rect">
            <a:avLst/>
          </a:prstGeom>
          <a:noFill/>
          <a:ln/>
        </p:spPr>
        <p:txBody>
          <a:bodyPr wrap="square" lIns="0" tIns="0" rIns="0" bIns="0" rtlCol="0" anchor="t"/>
          <a:lstStyle/>
          <a:p>
            <a:pPr algn="l" indent="0" marL="0">
              <a:lnSpc>
                <a:spcPts val="2850"/>
              </a:lnSpc>
              <a:buNone/>
            </a:pPr>
            <a:r>
              <a:rPr lang="en-US" sz="1750" dirty="0">
                <a:solidFill>
                  <a:srgbClr val="746558"/>
                </a:solidFill>
                <a:latin typeface="Gelasio" pitchFamily="34" charset="0"/>
                <a:ea typeface="Gelasio" pitchFamily="34" charset="-122"/>
                <a:cs typeface="Gelasio" pitchFamily="34" charset="-120"/>
              </a:rPr>
              <a:t>Pulls matched image-report pairs closer while pushing apart non-matched pairs, enhancing embedding space quality.</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085493"/>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Phase 3: Generation</a:t>
            </a:r>
            <a:endParaRPr lang="en-US" sz="4450" dirty="0"/>
          </a:p>
        </p:txBody>
      </p:sp>
      <p:pic>
        <p:nvPicPr>
          <p:cNvPr id="4" name="Image 1" descr="preencoded.png">    </p:cNvPr>
          <p:cNvPicPr>
            <a:picLocks noChangeAspect="1"/>
          </p:cNvPicPr>
          <p:nvPr/>
        </p:nvPicPr>
        <p:blipFill>
          <a:blip r:embed="rId2"/>
          <a:stretch>
            <a:fillRect/>
          </a:stretch>
        </p:blipFill>
        <p:spPr>
          <a:xfrm>
            <a:off x="793790" y="2134433"/>
            <a:ext cx="1134070" cy="1669852"/>
          </a:xfrm>
          <a:prstGeom prst="rect">
            <a:avLst/>
          </a:prstGeom>
        </p:spPr>
      </p:pic>
      <p:sp>
        <p:nvSpPr>
          <p:cNvPr id="5" name="Text 1"/>
          <p:cNvSpPr/>
          <p:nvPr/>
        </p:nvSpPr>
        <p:spPr>
          <a:xfrm>
            <a:off x="2268022" y="2361248"/>
            <a:ext cx="4383405" cy="354330"/>
          </a:xfrm>
          <a:prstGeom prst="rect">
            <a:avLst/>
          </a:prstGeom>
          <a:noFill/>
          <a:ln/>
        </p:spPr>
        <p:txBody>
          <a:bodyPr wrap="none" lIns="0" tIns="0" rIns="0" bIns="0" rtlCol="0" anchor="t"/>
          <a:lstStyle/>
          <a:p>
            <a:pPr algn="l" indent="0" marL="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Embedding &amp; Similarity Search</a:t>
            </a:r>
            <a:endParaRPr lang="en-US" sz="2200" dirty="0"/>
          </a:p>
        </p:txBody>
      </p:sp>
      <p:sp>
        <p:nvSpPr>
          <p:cNvPr id="6" name="Text 2"/>
          <p:cNvSpPr/>
          <p:nvPr/>
        </p:nvSpPr>
        <p:spPr>
          <a:xfrm>
            <a:off x="2268022" y="2851666"/>
            <a:ext cx="6082189" cy="725805"/>
          </a:xfrm>
          <a:prstGeom prst="rect">
            <a:avLst/>
          </a:prstGeom>
          <a:noFill/>
          <a:ln/>
        </p:spPr>
        <p:txBody>
          <a:bodyPr wrap="square" lIns="0" tIns="0" rIns="0" bIns="0" rtlCol="0" anchor="t"/>
          <a:lstStyle/>
          <a:p>
            <a:pPr algn="l" indent="0" marL="0">
              <a:lnSpc>
                <a:spcPts val="2850"/>
              </a:lnSpc>
              <a:buNone/>
            </a:pPr>
            <a:r>
              <a:rPr lang="en-US" sz="1750" dirty="0">
                <a:solidFill>
                  <a:srgbClr val="746558"/>
                </a:solidFill>
                <a:latin typeface="Gelasio" pitchFamily="34" charset="0"/>
                <a:ea typeface="Gelasio" pitchFamily="34" charset="-122"/>
                <a:cs typeface="Gelasio" pitchFamily="34" charset="-120"/>
              </a:rPr>
              <a:t>New CXR images are embedded and compared to training set embeddings using cosine similarity for retrieval.</a:t>
            </a:r>
            <a:endParaRPr lang="en-US" sz="1750" dirty="0"/>
          </a:p>
        </p:txBody>
      </p:sp>
      <p:pic>
        <p:nvPicPr>
          <p:cNvPr id="7" name="Image 2" descr="preencoded.png">    </p:cNvPr>
          <p:cNvPicPr>
            <a:picLocks noChangeAspect="1"/>
          </p:cNvPicPr>
          <p:nvPr/>
        </p:nvPicPr>
        <p:blipFill>
          <a:blip r:embed="rId3"/>
          <a:stretch>
            <a:fillRect/>
          </a:stretch>
        </p:blipFill>
        <p:spPr>
          <a:xfrm>
            <a:off x="793790" y="3804285"/>
            <a:ext cx="1134070" cy="1669852"/>
          </a:xfrm>
          <a:prstGeom prst="rect">
            <a:avLst/>
          </a:prstGeom>
        </p:spPr>
      </p:pic>
      <p:sp>
        <p:nvSpPr>
          <p:cNvPr id="8" name="Text 3"/>
          <p:cNvSpPr/>
          <p:nvPr/>
        </p:nvSpPr>
        <p:spPr>
          <a:xfrm>
            <a:off x="2268022" y="4031099"/>
            <a:ext cx="3202305" cy="354330"/>
          </a:xfrm>
          <a:prstGeom prst="rect">
            <a:avLst/>
          </a:prstGeom>
          <a:noFill/>
          <a:ln/>
        </p:spPr>
        <p:txBody>
          <a:bodyPr wrap="none" lIns="0" tIns="0" rIns="0" bIns="0" rtlCol="0" anchor="t"/>
          <a:lstStyle/>
          <a:p>
            <a:pPr algn="l" indent="0" marL="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Top-3 Report Retrieval</a:t>
            </a:r>
            <a:endParaRPr lang="en-US" sz="2200" dirty="0"/>
          </a:p>
        </p:txBody>
      </p:sp>
      <p:sp>
        <p:nvSpPr>
          <p:cNvPr id="9" name="Text 4"/>
          <p:cNvSpPr/>
          <p:nvPr/>
        </p:nvSpPr>
        <p:spPr>
          <a:xfrm>
            <a:off x="2268022" y="4521517"/>
            <a:ext cx="6082189" cy="725805"/>
          </a:xfrm>
          <a:prstGeom prst="rect">
            <a:avLst/>
          </a:prstGeom>
          <a:noFill/>
          <a:ln/>
        </p:spPr>
        <p:txBody>
          <a:bodyPr wrap="square" lIns="0" tIns="0" rIns="0" bIns="0" rtlCol="0" anchor="t"/>
          <a:lstStyle/>
          <a:p>
            <a:pPr algn="l" indent="0" marL="0">
              <a:lnSpc>
                <a:spcPts val="2850"/>
              </a:lnSpc>
              <a:buNone/>
            </a:pPr>
            <a:r>
              <a:rPr lang="en-US" sz="1750" dirty="0">
                <a:solidFill>
                  <a:srgbClr val="746558"/>
                </a:solidFill>
                <a:latin typeface="Gelasio" pitchFamily="34" charset="0"/>
                <a:ea typeface="Gelasio" pitchFamily="34" charset="-122"/>
                <a:cs typeface="Gelasio" pitchFamily="34" charset="-120"/>
              </a:rPr>
              <a:t>Three most similar image-report pairs are retrieved to provide diverse, relevant context for generation.</a:t>
            </a:r>
            <a:endParaRPr lang="en-US" sz="1750" dirty="0"/>
          </a:p>
        </p:txBody>
      </p:sp>
      <p:pic>
        <p:nvPicPr>
          <p:cNvPr id="10" name="Image 3" descr="preencoded.png">    </p:cNvPr>
          <p:cNvPicPr>
            <a:picLocks noChangeAspect="1"/>
          </p:cNvPicPr>
          <p:nvPr/>
        </p:nvPicPr>
        <p:blipFill>
          <a:blip r:embed="rId4"/>
          <a:stretch>
            <a:fillRect/>
          </a:stretch>
        </p:blipFill>
        <p:spPr>
          <a:xfrm>
            <a:off x="793790" y="5474137"/>
            <a:ext cx="1134070" cy="1669852"/>
          </a:xfrm>
          <a:prstGeom prst="rect">
            <a:avLst/>
          </a:prstGeom>
        </p:spPr>
      </p:pic>
      <p:sp>
        <p:nvSpPr>
          <p:cNvPr id="11" name="Text 5"/>
          <p:cNvSpPr/>
          <p:nvPr/>
        </p:nvSpPr>
        <p:spPr>
          <a:xfrm>
            <a:off x="2268022" y="5700951"/>
            <a:ext cx="5208032" cy="354330"/>
          </a:xfrm>
          <a:prstGeom prst="rect">
            <a:avLst/>
          </a:prstGeom>
          <a:noFill/>
          <a:ln/>
        </p:spPr>
        <p:txBody>
          <a:bodyPr wrap="none" lIns="0" tIns="0" rIns="0" bIns="0" rtlCol="0" anchor="t"/>
          <a:lstStyle/>
          <a:p>
            <a:pPr algn="l" indent="0" marL="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LLM Prompting &amp; Report Generation</a:t>
            </a:r>
            <a:endParaRPr lang="en-US" sz="2200" dirty="0"/>
          </a:p>
        </p:txBody>
      </p:sp>
      <p:sp>
        <p:nvSpPr>
          <p:cNvPr id="12" name="Text 6"/>
          <p:cNvSpPr/>
          <p:nvPr/>
        </p:nvSpPr>
        <p:spPr>
          <a:xfrm>
            <a:off x="2268022" y="6191369"/>
            <a:ext cx="6082189" cy="725805"/>
          </a:xfrm>
          <a:prstGeom prst="rect">
            <a:avLst/>
          </a:prstGeom>
          <a:noFill/>
          <a:ln/>
        </p:spPr>
        <p:txBody>
          <a:bodyPr wrap="square" lIns="0" tIns="0" rIns="0" bIns="0" rtlCol="0" anchor="t"/>
          <a:lstStyle/>
          <a:p>
            <a:pPr algn="l" indent="0" marL="0">
              <a:lnSpc>
                <a:spcPts val="2850"/>
              </a:lnSpc>
              <a:buNone/>
            </a:pPr>
            <a:r>
              <a:rPr lang="en-US" sz="1750" dirty="0">
                <a:solidFill>
                  <a:srgbClr val="746558"/>
                </a:solidFill>
                <a:latin typeface="Gelasio" pitchFamily="34" charset="0"/>
                <a:ea typeface="Gelasio" pitchFamily="34" charset="-122"/>
                <a:cs typeface="Gelasio" pitchFamily="34" charset="-120"/>
              </a:rPr>
              <a:t>LLM uses retrieved reports as examples to generate accurate, context-aware findings for the input CXR.</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908328"/>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Evaluation Dataset and Metrics</a:t>
            </a:r>
            <a:endParaRPr lang="en-US" sz="4450" dirty="0"/>
          </a:p>
        </p:txBody>
      </p:sp>
      <p:sp>
        <p:nvSpPr>
          <p:cNvPr id="4" name="Shape 1"/>
          <p:cNvSpPr/>
          <p:nvPr/>
        </p:nvSpPr>
        <p:spPr>
          <a:xfrm>
            <a:off x="6280190" y="2666048"/>
            <a:ext cx="3664863" cy="2758559"/>
          </a:xfrm>
          <a:prstGeom prst="roundRect">
            <a:avLst>
              <a:gd name="adj" fmla="val 1233"/>
            </a:avLst>
          </a:prstGeom>
          <a:solidFill>
            <a:srgbClr val="EEE8DD"/>
          </a:solidFill>
          <a:ln/>
        </p:spPr>
      </p:sp>
      <p:sp>
        <p:nvSpPr>
          <p:cNvPr id="5" name="Text 2"/>
          <p:cNvSpPr/>
          <p:nvPr/>
        </p:nvSpPr>
        <p:spPr>
          <a:xfrm>
            <a:off x="6507004" y="2892862"/>
            <a:ext cx="2875002" cy="354330"/>
          </a:xfrm>
          <a:prstGeom prst="rect">
            <a:avLst/>
          </a:prstGeom>
          <a:noFill/>
          <a:ln/>
        </p:spPr>
        <p:txBody>
          <a:bodyPr wrap="none" lIns="0" tIns="0" rIns="0" bIns="0" rtlCol="0" anchor="t"/>
          <a:lstStyle/>
          <a:p>
            <a:pPr algn="l" indent="0" marL="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MIMIC-CXR Dataset</a:t>
            </a:r>
            <a:endParaRPr lang="en-US" sz="2200" dirty="0"/>
          </a:p>
        </p:txBody>
      </p:sp>
      <p:sp>
        <p:nvSpPr>
          <p:cNvPr id="6" name="Text 3"/>
          <p:cNvSpPr/>
          <p:nvPr/>
        </p:nvSpPr>
        <p:spPr>
          <a:xfrm>
            <a:off x="6507004" y="3383280"/>
            <a:ext cx="3211235" cy="1814513"/>
          </a:xfrm>
          <a:prstGeom prst="rect">
            <a:avLst/>
          </a:prstGeom>
          <a:noFill/>
          <a:ln/>
        </p:spPr>
        <p:txBody>
          <a:bodyPr wrap="square" lIns="0" tIns="0" rIns="0" bIns="0" rtlCol="0" anchor="t"/>
          <a:lstStyle/>
          <a:p>
            <a:pPr algn="l" indent="0" marL="0">
              <a:lnSpc>
                <a:spcPts val="2850"/>
              </a:lnSpc>
              <a:buNone/>
            </a:pPr>
            <a:r>
              <a:rPr lang="en-US" sz="1750" dirty="0">
                <a:solidFill>
                  <a:srgbClr val="746558"/>
                </a:solidFill>
                <a:latin typeface="Gelasio" pitchFamily="34" charset="0"/>
                <a:ea typeface="Gelasio" pitchFamily="34" charset="-122"/>
                <a:cs typeface="Gelasio" pitchFamily="34" charset="-120"/>
              </a:rPr>
              <a:t>Contains 377,110 de-identified chest X-ray images with free-text reports, split into train, validation, and test sets for benchmarking.</a:t>
            </a:r>
            <a:endParaRPr lang="en-US" sz="1750" dirty="0"/>
          </a:p>
        </p:txBody>
      </p:sp>
      <p:sp>
        <p:nvSpPr>
          <p:cNvPr id="7" name="Shape 4"/>
          <p:cNvSpPr/>
          <p:nvPr/>
        </p:nvSpPr>
        <p:spPr>
          <a:xfrm>
            <a:off x="10171867" y="2666048"/>
            <a:ext cx="3664863" cy="2758559"/>
          </a:xfrm>
          <a:prstGeom prst="roundRect">
            <a:avLst>
              <a:gd name="adj" fmla="val 1233"/>
            </a:avLst>
          </a:prstGeom>
          <a:solidFill>
            <a:srgbClr val="EEE8DD"/>
          </a:solidFill>
          <a:ln/>
        </p:spPr>
      </p:sp>
      <p:sp>
        <p:nvSpPr>
          <p:cNvPr id="8" name="Text 5"/>
          <p:cNvSpPr/>
          <p:nvPr/>
        </p:nvSpPr>
        <p:spPr>
          <a:xfrm>
            <a:off x="10398681" y="289286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Linguistic Metrics</a:t>
            </a:r>
            <a:endParaRPr lang="en-US" sz="2200" dirty="0"/>
          </a:p>
        </p:txBody>
      </p:sp>
      <p:sp>
        <p:nvSpPr>
          <p:cNvPr id="9" name="Text 6"/>
          <p:cNvSpPr/>
          <p:nvPr/>
        </p:nvSpPr>
        <p:spPr>
          <a:xfrm>
            <a:off x="10398681" y="3383280"/>
            <a:ext cx="3211235" cy="1451610"/>
          </a:xfrm>
          <a:prstGeom prst="rect">
            <a:avLst/>
          </a:prstGeom>
          <a:noFill/>
          <a:ln/>
        </p:spPr>
        <p:txBody>
          <a:bodyPr wrap="square" lIns="0" tIns="0" rIns="0" bIns="0" rtlCol="0" anchor="t"/>
          <a:lstStyle/>
          <a:p>
            <a:pPr algn="l" indent="0" marL="0">
              <a:lnSpc>
                <a:spcPts val="2850"/>
              </a:lnSpc>
              <a:buNone/>
            </a:pPr>
            <a:r>
              <a:rPr lang="en-US" sz="1750" dirty="0">
                <a:solidFill>
                  <a:srgbClr val="746558"/>
                </a:solidFill>
                <a:latin typeface="Gelasio" pitchFamily="34" charset="0"/>
                <a:ea typeface="Gelasio" pitchFamily="34" charset="-122"/>
                <a:cs typeface="Gelasio" pitchFamily="34" charset="-120"/>
              </a:rPr>
              <a:t>BLEU, ROUGE-L, and CIDEr assess fluency and content overlap but may miss clinical accuracy nuances.</a:t>
            </a:r>
            <a:endParaRPr lang="en-US" sz="1750" dirty="0"/>
          </a:p>
        </p:txBody>
      </p:sp>
      <p:sp>
        <p:nvSpPr>
          <p:cNvPr id="10" name="Shape 7"/>
          <p:cNvSpPr/>
          <p:nvPr/>
        </p:nvSpPr>
        <p:spPr>
          <a:xfrm>
            <a:off x="6280190" y="5651421"/>
            <a:ext cx="7556421" cy="1669852"/>
          </a:xfrm>
          <a:prstGeom prst="roundRect">
            <a:avLst>
              <a:gd name="adj" fmla="val 2038"/>
            </a:avLst>
          </a:prstGeom>
          <a:solidFill>
            <a:srgbClr val="EEE8DD"/>
          </a:solidFill>
          <a:ln/>
        </p:spPr>
      </p:sp>
      <p:sp>
        <p:nvSpPr>
          <p:cNvPr id="11" name="Text 8"/>
          <p:cNvSpPr/>
          <p:nvPr/>
        </p:nvSpPr>
        <p:spPr>
          <a:xfrm>
            <a:off x="6507004" y="5878235"/>
            <a:ext cx="3399472" cy="354330"/>
          </a:xfrm>
          <a:prstGeom prst="rect">
            <a:avLst/>
          </a:prstGeom>
          <a:noFill/>
          <a:ln/>
        </p:spPr>
        <p:txBody>
          <a:bodyPr wrap="none" lIns="0" tIns="0" rIns="0" bIns="0" rtlCol="0" anchor="t"/>
          <a:lstStyle/>
          <a:p>
            <a:pPr algn="l" indent="0" marL="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Clinical Accuracy Metric</a:t>
            </a:r>
            <a:endParaRPr lang="en-US" sz="2200" dirty="0"/>
          </a:p>
        </p:txBody>
      </p:sp>
      <p:sp>
        <p:nvSpPr>
          <p:cNvPr id="12" name="Text 9"/>
          <p:cNvSpPr/>
          <p:nvPr/>
        </p:nvSpPr>
        <p:spPr>
          <a:xfrm>
            <a:off x="6507004" y="6368653"/>
            <a:ext cx="7102793" cy="725805"/>
          </a:xfrm>
          <a:prstGeom prst="rect">
            <a:avLst/>
          </a:prstGeom>
          <a:noFill/>
          <a:ln/>
        </p:spPr>
        <p:txBody>
          <a:bodyPr wrap="square" lIns="0" tIns="0" rIns="0" bIns="0" rtlCol="0" anchor="t"/>
          <a:lstStyle/>
          <a:p>
            <a:pPr algn="l" indent="0" marL="0">
              <a:lnSpc>
                <a:spcPts val="2850"/>
              </a:lnSpc>
              <a:buNone/>
            </a:pPr>
            <a:r>
              <a:rPr lang="en-US" sz="1750" dirty="0">
                <a:solidFill>
                  <a:srgbClr val="746558"/>
                </a:solidFill>
                <a:latin typeface="Gelasio" pitchFamily="34" charset="0"/>
                <a:ea typeface="Gelasio" pitchFamily="34" charset="-122"/>
                <a:cs typeface="Gelasio" pitchFamily="34" charset="-120"/>
              </a:rPr>
              <a:t>RadGraph F1 score evaluates overlap of extracted entities and relations, directly measuring clinical correctness.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1267"/>
          </a:xfrm>
          <a:prstGeom prst="rect">
            <a:avLst/>
          </a:prstGeom>
        </p:spPr>
      </p:pic>
      <p:sp>
        <p:nvSpPr>
          <p:cNvPr id="3" name="Text 0"/>
          <p:cNvSpPr/>
          <p:nvPr/>
        </p:nvSpPr>
        <p:spPr>
          <a:xfrm>
            <a:off x="6194584" y="556379"/>
            <a:ext cx="7727633" cy="1264682"/>
          </a:xfrm>
          <a:prstGeom prst="rect">
            <a:avLst/>
          </a:prstGeom>
          <a:noFill/>
          <a:ln/>
        </p:spPr>
        <p:txBody>
          <a:bodyPr wrap="square" lIns="0" tIns="0" rIns="0" bIns="0" rtlCol="0" anchor="t"/>
          <a:lstStyle/>
          <a:p>
            <a:pPr algn="l" indent="0" marL="0">
              <a:lnSpc>
                <a:spcPts val="4950"/>
              </a:lnSpc>
              <a:buNone/>
            </a:pPr>
            <a:r>
              <a:rPr lang="en-US" sz="3950" dirty="0">
                <a:solidFill>
                  <a:srgbClr val="484237"/>
                </a:solidFill>
                <a:latin typeface="Gelasio Semi Bold" pitchFamily="34" charset="0"/>
                <a:ea typeface="Gelasio Semi Bold" pitchFamily="34" charset="-122"/>
                <a:cs typeface="Gelasio Semi Bold" pitchFamily="34" charset="-120"/>
              </a:rPr>
              <a:t>Performance Comparison on MIMIC-CXR</a:t>
            </a:r>
            <a:endParaRPr lang="en-US" sz="3950" dirty="0"/>
          </a:p>
        </p:txBody>
      </p:sp>
      <p:sp>
        <p:nvSpPr>
          <p:cNvPr id="4" name="Shape 1"/>
          <p:cNvSpPr/>
          <p:nvPr/>
        </p:nvSpPr>
        <p:spPr>
          <a:xfrm>
            <a:off x="6194584" y="2124551"/>
            <a:ext cx="7727633" cy="4351258"/>
          </a:xfrm>
          <a:prstGeom prst="roundRect">
            <a:avLst>
              <a:gd name="adj" fmla="val 698"/>
            </a:avLst>
          </a:prstGeom>
          <a:noFill/>
          <a:ln w="7620">
            <a:solidFill>
              <a:srgbClr val="000000">
                <a:alpha val="8000"/>
              </a:srgbClr>
            </a:solidFill>
            <a:prstDash val="solid"/>
          </a:ln>
        </p:spPr>
      </p:sp>
      <p:sp>
        <p:nvSpPr>
          <p:cNvPr id="5" name="Shape 2"/>
          <p:cNvSpPr/>
          <p:nvPr/>
        </p:nvSpPr>
        <p:spPr>
          <a:xfrm>
            <a:off x="6202204" y="2132171"/>
            <a:ext cx="7713821" cy="905589"/>
          </a:xfrm>
          <a:prstGeom prst="rect">
            <a:avLst/>
          </a:prstGeom>
          <a:solidFill>
            <a:srgbClr val="FFFFFF">
              <a:alpha val="4000"/>
            </a:srgbClr>
          </a:solidFill>
          <a:ln/>
        </p:spPr>
      </p:sp>
      <p:sp>
        <p:nvSpPr>
          <p:cNvPr id="6" name="Text 3"/>
          <p:cNvSpPr/>
          <p:nvPr/>
        </p:nvSpPr>
        <p:spPr>
          <a:xfrm>
            <a:off x="6404491" y="2261116"/>
            <a:ext cx="877253" cy="323850"/>
          </a:xfrm>
          <a:prstGeom prst="rect">
            <a:avLst/>
          </a:prstGeom>
          <a:noFill/>
          <a:ln/>
        </p:spPr>
        <p:txBody>
          <a:bodyPr wrap="none" lIns="0" tIns="0" rIns="0" bIns="0" rtlCol="0" anchor="t"/>
          <a:lstStyle/>
          <a:p>
            <a:pPr algn="l" indent="0" marL="0">
              <a:lnSpc>
                <a:spcPts val="2500"/>
              </a:lnSpc>
              <a:buNone/>
            </a:pPr>
            <a:r>
              <a:rPr lang="en-US" sz="1550" dirty="0">
                <a:solidFill>
                  <a:srgbClr val="746558"/>
                </a:solidFill>
                <a:latin typeface="Gelasio" pitchFamily="34" charset="0"/>
                <a:ea typeface="Gelasio" pitchFamily="34" charset="-122"/>
                <a:cs typeface="Gelasio" pitchFamily="34" charset="-120"/>
              </a:rPr>
              <a:t>Method</a:t>
            </a:r>
            <a:endParaRPr lang="en-US" sz="1550" dirty="0"/>
          </a:p>
        </p:txBody>
      </p:sp>
      <p:sp>
        <p:nvSpPr>
          <p:cNvPr id="7" name="Text 4"/>
          <p:cNvSpPr/>
          <p:nvPr/>
        </p:nvSpPr>
        <p:spPr>
          <a:xfrm>
            <a:off x="7693938" y="2261116"/>
            <a:ext cx="873443" cy="323850"/>
          </a:xfrm>
          <a:prstGeom prst="rect">
            <a:avLst/>
          </a:prstGeom>
          <a:noFill/>
          <a:ln/>
        </p:spPr>
        <p:txBody>
          <a:bodyPr wrap="none" lIns="0" tIns="0" rIns="0" bIns="0" rtlCol="0" anchor="t"/>
          <a:lstStyle/>
          <a:p>
            <a:pPr algn="l" indent="0" marL="0">
              <a:lnSpc>
                <a:spcPts val="2500"/>
              </a:lnSpc>
              <a:buNone/>
            </a:pPr>
            <a:r>
              <a:rPr lang="en-US" sz="1550" dirty="0">
                <a:solidFill>
                  <a:srgbClr val="746558"/>
                </a:solidFill>
                <a:latin typeface="Gelasio" pitchFamily="34" charset="0"/>
                <a:ea typeface="Gelasio" pitchFamily="34" charset="-122"/>
                <a:cs typeface="Gelasio" pitchFamily="34" charset="-120"/>
              </a:rPr>
              <a:t>B-1</a:t>
            </a:r>
            <a:endParaRPr lang="en-US" sz="1550" dirty="0"/>
          </a:p>
        </p:txBody>
      </p:sp>
      <p:sp>
        <p:nvSpPr>
          <p:cNvPr id="8" name="Text 5"/>
          <p:cNvSpPr/>
          <p:nvPr/>
        </p:nvSpPr>
        <p:spPr>
          <a:xfrm>
            <a:off x="8979575" y="2261116"/>
            <a:ext cx="873443" cy="323850"/>
          </a:xfrm>
          <a:prstGeom prst="rect">
            <a:avLst/>
          </a:prstGeom>
          <a:noFill/>
          <a:ln/>
        </p:spPr>
        <p:txBody>
          <a:bodyPr wrap="none" lIns="0" tIns="0" rIns="0" bIns="0" rtlCol="0" anchor="t"/>
          <a:lstStyle/>
          <a:p>
            <a:pPr algn="l" indent="0" marL="0">
              <a:lnSpc>
                <a:spcPts val="2500"/>
              </a:lnSpc>
              <a:buNone/>
            </a:pPr>
            <a:r>
              <a:rPr lang="en-US" sz="1550" dirty="0">
                <a:solidFill>
                  <a:srgbClr val="746558"/>
                </a:solidFill>
                <a:latin typeface="Gelasio" pitchFamily="34" charset="0"/>
                <a:ea typeface="Gelasio" pitchFamily="34" charset="-122"/>
                <a:cs typeface="Gelasio" pitchFamily="34" charset="-120"/>
              </a:rPr>
              <a:t>B-4</a:t>
            </a:r>
            <a:endParaRPr lang="en-US" sz="1550" dirty="0"/>
          </a:p>
        </p:txBody>
      </p:sp>
      <p:sp>
        <p:nvSpPr>
          <p:cNvPr id="9" name="Text 6"/>
          <p:cNvSpPr/>
          <p:nvPr/>
        </p:nvSpPr>
        <p:spPr>
          <a:xfrm>
            <a:off x="10265212" y="2261116"/>
            <a:ext cx="873443" cy="647700"/>
          </a:xfrm>
          <a:prstGeom prst="rect">
            <a:avLst/>
          </a:prstGeom>
          <a:noFill/>
          <a:ln/>
        </p:spPr>
        <p:txBody>
          <a:bodyPr wrap="square" lIns="0" tIns="0" rIns="0" bIns="0" rtlCol="0" anchor="t"/>
          <a:lstStyle/>
          <a:p>
            <a:pPr algn="l" indent="0" marL="0">
              <a:lnSpc>
                <a:spcPts val="2500"/>
              </a:lnSpc>
              <a:buNone/>
            </a:pPr>
            <a:r>
              <a:rPr lang="en-US" sz="1550" dirty="0">
                <a:solidFill>
                  <a:srgbClr val="746558"/>
                </a:solidFill>
                <a:latin typeface="Gelasio" pitchFamily="34" charset="0"/>
                <a:ea typeface="Gelasio" pitchFamily="34" charset="-122"/>
                <a:cs typeface="Gelasio" pitchFamily="34" charset="-120"/>
              </a:rPr>
              <a:t>ROUGE-L</a:t>
            </a:r>
            <a:endParaRPr lang="en-US" sz="1550" dirty="0"/>
          </a:p>
        </p:txBody>
      </p:sp>
      <p:sp>
        <p:nvSpPr>
          <p:cNvPr id="10" name="Text 7"/>
          <p:cNvSpPr/>
          <p:nvPr/>
        </p:nvSpPr>
        <p:spPr>
          <a:xfrm>
            <a:off x="11550848" y="2261116"/>
            <a:ext cx="873443" cy="323850"/>
          </a:xfrm>
          <a:prstGeom prst="rect">
            <a:avLst/>
          </a:prstGeom>
          <a:noFill/>
          <a:ln/>
        </p:spPr>
        <p:txBody>
          <a:bodyPr wrap="none" lIns="0" tIns="0" rIns="0" bIns="0" rtlCol="0" anchor="t"/>
          <a:lstStyle/>
          <a:p>
            <a:pPr algn="l" indent="0" marL="0">
              <a:lnSpc>
                <a:spcPts val="2500"/>
              </a:lnSpc>
              <a:buNone/>
            </a:pPr>
            <a:r>
              <a:rPr lang="en-US" sz="1550" dirty="0">
                <a:solidFill>
                  <a:srgbClr val="746558"/>
                </a:solidFill>
                <a:latin typeface="Gelasio" pitchFamily="34" charset="0"/>
                <a:ea typeface="Gelasio" pitchFamily="34" charset="-122"/>
                <a:cs typeface="Gelasio" pitchFamily="34" charset="-120"/>
              </a:rPr>
              <a:t>CIDEr</a:t>
            </a:r>
            <a:endParaRPr lang="en-US" sz="1550" dirty="0"/>
          </a:p>
        </p:txBody>
      </p:sp>
      <p:sp>
        <p:nvSpPr>
          <p:cNvPr id="11" name="Text 8"/>
          <p:cNvSpPr/>
          <p:nvPr/>
        </p:nvSpPr>
        <p:spPr>
          <a:xfrm>
            <a:off x="12836485" y="2261116"/>
            <a:ext cx="877253" cy="647700"/>
          </a:xfrm>
          <a:prstGeom prst="rect">
            <a:avLst/>
          </a:prstGeom>
          <a:noFill/>
          <a:ln/>
        </p:spPr>
        <p:txBody>
          <a:bodyPr wrap="square" lIns="0" tIns="0" rIns="0" bIns="0" rtlCol="0" anchor="t"/>
          <a:lstStyle/>
          <a:p>
            <a:pPr algn="l" indent="0" marL="0">
              <a:lnSpc>
                <a:spcPts val="2500"/>
              </a:lnSpc>
              <a:buNone/>
            </a:pPr>
            <a:r>
              <a:rPr lang="en-US" sz="1550" dirty="0">
                <a:solidFill>
                  <a:srgbClr val="746558"/>
                </a:solidFill>
                <a:latin typeface="Gelasio" pitchFamily="34" charset="0"/>
                <a:ea typeface="Gelasio" pitchFamily="34" charset="-122"/>
                <a:cs typeface="Gelasio" pitchFamily="34" charset="-120"/>
              </a:rPr>
              <a:t>RadGraph F1</a:t>
            </a:r>
            <a:endParaRPr lang="en-US" sz="1550" dirty="0"/>
          </a:p>
        </p:txBody>
      </p:sp>
      <p:sp>
        <p:nvSpPr>
          <p:cNvPr id="12" name="Shape 9"/>
          <p:cNvSpPr/>
          <p:nvPr/>
        </p:nvSpPr>
        <p:spPr>
          <a:xfrm>
            <a:off x="6202204" y="3037761"/>
            <a:ext cx="7713821" cy="1877139"/>
          </a:xfrm>
          <a:prstGeom prst="rect">
            <a:avLst/>
          </a:prstGeom>
          <a:solidFill>
            <a:srgbClr val="000000">
              <a:alpha val="4000"/>
            </a:srgbClr>
          </a:solidFill>
          <a:ln/>
        </p:spPr>
      </p:sp>
      <p:sp>
        <p:nvSpPr>
          <p:cNvPr id="13" name="Text 10"/>
          <p:cNvSpPr/>
          <p:nvPr/>
        </p:nvSpPr>
        <p:spPr>
          <a:xfrm>
            <a:off x="6404491" y="3166705"/>
            <a:ext cx="877253" cy="1619250"/>
          </a:xfrm>
          <a:prstGeom prst="rect">
            <a:avLst/>
          </a:prstGeom>
          <a:noFill/>
          <a:ln/>
        </p:spPr>
        <p:txBody>
          <a:bodyPr wrap="square" lIns="0" tIns="0" rIns="0" bIns="0" rtlCol="0" anchor="t"/>
          <a:lstStyle/>
          <a:p>
            <a:pPr algn="l" indent="0" marL="0">
              <a:lnSpc>
                <a:spcPts val="2500"/>
              </a:lnSpc>
              <a:buNone/>
            </a:pPr>
            <a:r>
              <a:rPr lang="en-US" sz="1550" dirty="0">
                <a:solidFill>
                  <a:srgbClr val="746558"/>
                </a:solidFill>
                <a:latin typeface="Gelasio" pitchFamily="34" charset="0"/>
                <a:ea typeface="Gelasio" pitchFamily="34" charset="-122"/>
                <a:cs typeface="Gelasio" pitchFamily="34" charset="-120"/>
              </a:rPr>
              <a:t>CNN-Transformer RAG (Text Sim)</a:t>
            </a:r>
            <a:endParaRPr lang="en-US" sz="1550" dirty="0"/>
          </a:p>
        </p:txBody>
      </p:sp>
      <p:sp>
        <p:nvSpPr>
          <p:cNvPr id="14" name="Text 11"/>
          <p:cNvSpPr/>
          <p:nvPr/>
        </p:nvSpPr>
        <p:spPr>
          <a:xfrm>
            <a:off x="7693938" y="3166705"/>
            <a:ext cx="873443" cy="323850"/>
          </a:xfrm>
          <a:prstGeom prst="rect">
            <a:avLst/>
          </a:prstGeom>
          <a:noFill/>
          <a:ln/>
        </p:spPr>
        <p:txBody>
          <a:bodyPr wrap="none" lIns="0" tIns="0" rIns="0" bIns="0" rtlCol="0" anchor="t"/>
          <a:lstStyle/>
          <a:p>
            <a:pPr algn="l" indent="0" marL="0">
              <a:lnSpc>
                <a:spcPts val="2500"/>
              </a:lnSpc>
              <a:buNone/>
            </a:pPr>
            <a:r>
              <a:rPr lang="en-US" sz="1550" dirty="0">
                <a:solidFill>
                  <a:srgbClr val="746558"/>
                </a:solidFill>
                <a:latin typeface="Gelasio" pitchFamily="34" charset="0"/>
                <a:ea typeface="Gelasio" pitchFamily="34" charset="-122"/>
                <a:cs typeface="Gelasio" pitchFamily="34" charset="-120"/>
              </a:rPr>
              <a:t>0.40</a:t>
            </a:r>
            <a:endParaRPr lang="en-US" sz="1550" dirty="0"/>
          </a:p>
        </p:txBody>
      </p:sp>
      <p:sp>
        <p:nvSpPr>
          <p:cNvPr id="15" name="Text 12"/>
          <p:cNvSpPr/>
          <p:nvPr/>
        </p:nvSpPr>
        <p:spPr>
          <a:xfrm>
            <a:off x="8979575" y="3166705"/>
            <a:ext cx="873443" cy="323850"/>
          </a:xfrm>
          <a:prstGeom prst="rect">
            <a:avLst/>
          </a:prstGeom>
          <a:noFill/>
          <a:ln/>
        </p:spPr>
        <p:txBody>
          <a:bodyPr wrap="none" lIns="0" tIns="0" rIns="0" bIns="0" rtlCol="0" anchor="t"/>
          <a:lstStyle/>
          <a:p>
            <a:pPr algn="l" indent="0" marL="0">
              <a:lnSpc>
                <a:spcPts val="2500"/>
              </a:lnSpc>
              <a:buNone/>
            </a:pPr>
            <a:r>
              <a:rPr lang="en-US" sz="1550" dirty="0">
                <a:solidFill>
                  <a:srgbClr val="746558"/>
                </a:solidFill>
                <a:latin typeface="Gelasio" pitchFamily="34" charset="0"/>
                <a:ea typeface="Gelasio" pitchFamily="34" charset="-122"/>
                <a:cs typeface="Gelasio" pitchFamily="34" charset="-120"/>
              </a:rPr>
              <a:t>0.25</a:t>
            </a:r>
            <a:endParaRPr lang="en-US" sz="1550" dirty="0"/>
          </a:p>
        </p:txBody>
      </p:sp>
      <p:sp>
        <p:nvSpPr>
          <p:cNvPr id="16" name="Text 13"/>
          <p:cNvSpPr/>
          <p:nvPr/>
        </p:nvSpPr>
        <p:spPr>
          <a:xfrm>
            <a:off x="10265212" y="3166705"/>
            <a:ext cx="873443" cy="323850"/>
          </a:xfrm>
          <a:prstGeom prst="rect">
            <a:avLst/>
          </a:prstGeom>
          <a:noFill/>
          <a:ln/>
        </p:spPr>
        <p:txBody>
          <a:bodyPr wrap="none" lIns="0" tIns="0" rIns="0" bIns="0" rtlCol="0" anchor="t"/>
          <a:lstStyle/>
          <a:p>
            <a:pPr algn="l" indent="0" marL="0">
              <a:lnSpc>
                <a:spcPts val="2500"/>
              </a:lnSpc>
              <a:buNone/>
            </a:pPr>
            <a:r>
              <a:rPr lang="en-US" sz="1550" dirty="0">
                <a:solidFill>
                  <a:srgbClr val="746558"/>
                </a:solidFill>
                <a:latin typeface="Gelasio" pitchFamily="34" charset="0"/>
                <a:ea typeface="Gelasio" pitchFamily="34" charset="-122"/>
                <a:cs typeface="Gelasio" pitchFamily="34" charset="-120"/>
              </a:rPr>
              <a:t>0.36</a:t>
            </a:r>
            <a:endParaRPr lang="en-US" sz="1550" dirty="0"/>
          </a:p>
        </p:txBody>
      </p:sp>
      <p:sp>
        <p:nvSpPr>
          <p:cNvPr id="17" name="Text 14"/>
          <p:cNvSpPr/>
          <p:nvPr/>
        </p:nvSpPr>
        <p:spPr>
          <a:xfrm>
            <a:off x="11550848" y="3166705"/>
            <a:ext cx="873443" cy="323850"/>
          </a:xfrm>
          <a:prstGeom prst="rect">
            <a:avLst/>
          </a:prstGeom>
          <a:noFill/>
          <a:ln/>
        </p:spPr>
        <p:txBody>
          <a:bodyPr wrap="none" lIns="0" tIns="0" rIns="0" bIns="0" rtlCol="0" anchor="t"/>
          <a:lstStyle/>
          <a:p>
            <a:pPr algn="l" indent="0" marL="0">
              <a:lnSpc>
                <a:spcPts val="2500"/>
              </a:lnSpc>
              <a:buNone/>
            </a:pPr>
            <a:r>
              <a:rPr lang="en-US" sz="1550" dirty="0">
                <a:solidFill>
                  <a:srgbClr val="746558"/>
                </a:solidFill>
                <a:latin typeface="Gelasio" pitchFamily="34" charset="0"/>
                <a:ea typeface="Gelasio" pitchFamily="34" charset="-122"/>
                <a:cs typeface="Gelasio" pitchFamily="34" charset="-120"/>
              </a:rPr>
              <a:t>0.30</a:t>
            </a:r>
            <a:endParaRPr lang="en-US" sz="1550" dirty="0"/>
          </a:p>
        </p:txBody>
      </p:sp>
      <p:sp>
        <p:nvSpPr>
          <p:cNvPr id="18" name="Text 15"/>
          <p:cNvSpPr/>
          <p:nvPr/>
        </p:nvSpPr>
        <p:spPr>
          <a:xfrm>
            <a:off x="12836485" y="3166705"/>
            <a:ext cx="877253" cy="323850"/>
          </a:xfrm>
          <a:prstGeom prst="rect">
            <a:avLst/>
          </a:prstGeom>
          <a:noFill/>
          <a:ln/>
        </p:spPr>
        <p:txBody>
          <a:bodyPr wrap="none" lIns="0" tIns="0" rIns="0" bIns="0" rtlCol="0" anchor="t"/>
          <a:lstStyle/>
          <a:p>
            <a:pPr algn="l" indent="0" marL="0">
              <a:lnSpc>
                <a:spcPts val="2500"/>
              </a:lnSpc>
              <a:buNone/>
            </a:pPr>
            <a:r>
              <a:rPr lang="en-US" sz="1550" dirty="0">
                <a:solidFill>
                  <a:srgbClr val="746558"/>
                </a:solidFill>
                <a:latin typeface="Gelasio" pitchFamily="34" charset="0"/>
                <a:ea typeface="Gelasio" pitchFamily="34" charset="-122"/>
                <a:cs typeface="Gelasio" pitchFamily="34" charset="-120"/>
              </a:rPr>
              <a:t>0.32</a:t>
            </a:r>
            <a:endParaRPr lang="en-US" sz="1550" dirty="0"/>
          </a:p>
        </p:txBody>
      </p:sp>
      <p:sp>
        <p:nvSpPr>
          <p:cNvPr id="19" name="Shape 16"/>
          <p:cNvSpPr/>
          <p:nvPr/>
        </p:nvSpPr>
        <p:spPr>
          <a:xfrm>
            <a:off x="6202204" y="4914900"/>
            <a:ext cx="7713821" cy="1553289"/>
          </a:xfrm>
          <a:prstGeom prst="rect">
            <a:avLst/>
          </a:prstGeom>
          <a:solidFill>
            <a:srgbClr val="FFFFFF">
              <a:alpha val="4000"/>
            </a:srgbClr>
          </a:solidFill>
          <a:ln/>
        </p:spPr>
      </p:sp>
      <p:sp>
        <p:nvSpPr>
          <p:cNvPr id="20" name="Text 17"/>
          <p:cNvSpPr/>
          <p:nvPr/>
        </p:nvSpPr>
        <p:spPr>
          <a:xfrm>
            <a:off x="6404491" y="5043845"/>
            <a:ext cx="877253" cy="1295400"/>
          </a:xfrm>
          <a:prstGeom prst="rect">
            <a:avLst/>
          </a:prstGeom>
          <a:noFill/>
          <a:ln/>
        </p:spPr>
        <p:txBody>
          <a:bodyPr wrap="square" lIns="0" tIns="0" rIns="0" bIns="0" rtlCol="0" anchor="t"/>
          <a:lstStyle/>
          <a:p>
            <a:pPr algn="l" indent="0" marL="0">
              <a:lnSpc>
                <a:spcPts val="2500"/>
              </a:lnSpc>
              <a:buNone/>
            </a:pPr>
            <a:r>
              <a:rPr lang="en-US" sz="1550" dirty="0">
                <a:solidFill>
                  <a:srgbClr val="746558"/>
                </a:solidFill>
                <a:latin typeface="Gelasio" pitchFamily="34" charset="0"/>
                <a:ea typeface="Gelasio" pitchFamily="34" charset="-122"/>
                <a:cs typeface="Gelasio" pitchFamily="34" charset="-120"/>
              </a:rPr>
              <a:t>Ours (LLM-KG-Hybrid)</a:t>
            </a:r>
            <a:endParaRPr lang="en-US" sz="1550" dirty="0"/>
          </a:p>
        </p:txBody>
      </p:sp>
      <p:sp>
        <p:nvSpPr>
          <p:cNvPr id="21" name="Text 18"/>
          <p:cNvSpPr/>
          <p:nvPr/>
        </p:nvSpPr>
        <p:spPr>
          <a:xfrm>
            <a:off x="7693938" y="5043845"/>
            <a:ext cx="873443" cy="323850"/>
          </a:xfrm>
          <a:prstGeom prst="rect">
            <a:avLst/>
          </a:prstGeom>
          <a:noFill/>
          <a:ln/>
        </p:spPr>
        <p:txBody>
          <a:bodyPr wrap="none" lIns="0" tIns="0" rIns="0" bIns="0" rtlCol="0" anchor="t"/>
          <a:lstStyle/>
          <a:p>
            <a:pPr algn="l" indent="0" marL="0">
              <a:lnSpc>
                <a:spcPts val="2500"/>
              </a:lnSpc>
              <a:buNone/>
            </a:pPr>
            <a:r>
              <a:rPr lang="en-US" sz="1550" dirty="0">
                <a:solidFill>
                  <a:srgbClr val="746558"/>
                </a:solidFill>
                <a:latin typeface="Gelasio" pitchFamily="34" charset="0"/>
                <a:ea typeface="Gelasio" pitchFamily="34" charset="-122"/>
                <a:cs typeface="Gelasio" pitchFamily="34" charset="-120"/>
              </a:rPr>
              <a:t>0.47</a:t>
            </a:r>
            <a:endParaRPr lang="en-US" sz="1550" dirty="0"/>
          </a:p>
        </p:txBody>
      </p:sp>
      <p:sp>
        <p:nvSpPr>
          <p:cNvPr id="22" name="Text 19"/>
          <p:cNvSpPr/>
          <p:nvPr/>
        </p:nvSpPr>
        <p:spPr>
          <a:xfrm>
            <a:off x="8979575" y="5043845"/>
            <a:ext cx="873443" cy="323850"/>
          </a:xfrm>
          <a:prstGeom prst="rect">
            <a:avLst/>
          </a:prstGeom>
          <a:noFill/>
          <a:ln/>
        </p:spPr>
        <p:txBody>
          <a:bodyPr wrap="none" lIns="0" tIns="0" rIns="0" bIns="0" rtlCol="0" anchor="t"/>
          <a:lstStyle/>
          <a:p>
            <a:pPr algn="l" indent="0" marL="0">
              <a:lnSpc>
                <a:spcPts val="2500"/>
              </a:lnSpc>
              <a:buNone/>
            </a:pPr>
            <a:r>
              <a:rPr lang="en-US" sz="1550" dirty="0">
                <a:solidFill>
                  <a:srgbClr val="746558"/>
                </a:solidFill>
                <a:latin typeface="Gelasio" pitchFamily="34" charset="0"/>
                <a:ea typeface="Gelasio" pitchFamily="34" charset="-122"/>
                <a:cs typeface="Gelasio" pitchFamily="34" charset="-120"/>
              </a:rPr>
              <a:t>0.32</a:t>
            </a:r>
            <a:endParaRPr lang="en-US" sz="1550" dirty="0"/>
          </a:p>
        </p:txBody>
      </p:sp>
      <p:sp>
        <p:nvSpPr>
          <p:cNvPr id="23" name="Text 20"/>
          <p:cNvSpPr/>
          <p:nvPr/>
        </p:nvSpPr>
        <p:spPr>
          <a:xfrm>
            <a:off x="10265212" y="5043845"/>
            <a:ext cx="873443" cy="323850"/>
          </a:xfrm>
          <a:prstGeom prst="rect">
            <a:avLst/>
          </a:prstGeom>
          <a:noFill/>
          <a:ln/>
        </p:spPr>
        <p:txBody>
          <a:bodyPr wrap="none" lIns="0" tIns="0" rIns="0" bIns="0" rtlCol="0" anchor="t"/>
          <a:lstStyle/>
          <a:p>
            <a:pPr algn="l" indent="0" marL="0">
              <a:lnSpc>
                <a:spcPts val="2500"/>
              </a:lnSpc>
              <a:buNone/>
            </a:pPr>
            <a:r>
              <a:rPr lang="en-US" sz="1550" dirty="0">
                <a:solidFill>
                  <a:srgbClr val="746558"/>
                </a:solidFill>
                <a:latin typeface="Gelasio" pitchFamily="34" charset="0"/>
                <a:ea typeface="Gelasio" pitchFamily="34" charset="-122"/>
                <a:cs typeface="Gelasio" pitchFamily="34" charset="-120"/>
              </a:rPr>
              <a:t>0.43</a:t>
            </a:r>
            <a:endParaRPr lang="en-US" sz="1550" dirty="0"/>
          </a:p>
        </p:txBody>
      </p:sp>
      <p:sp>
        <p:nvSpPr>
          <p:cNvPr id="24" name="Text 21"/>
          <p:cNvSpPr/>
          <p:nvPr/>
        </p:nvSpPr>
        <p:spPr>
          <a:xfrm>
            <a:off x="11550848" y="5043845"/>
            <a:ext cx="873443" cy="323850"/>
          </a:xfrm>
          <a:prstGeom prst="rect">
            <a:avLst/>
          </a:prstGeom>
          <a:noFill/>
          <a:ln/>
        </p:spPr>
        <p:txBody>
          <a:bodyPr wrap="none" lIns="0" tIns="0" rIns="0" bIns="0" rtlCol="0" anchor="t"/>
          <a:lstStyle/>
          <a:p>
            <a:pPr algn="l" indent="0" marL="0">
              <a:lnSpc>
                <a:spcPts val="2500"/>
              </a:lnSpc>
              <a:buNone/>
            </a:pPr>
            <a:r>
              <a:rPr lang="en-US" sz="1550" dirty="0">
                <a:solidFill>
                  <a:srgbClr val="746558"/>
                </a:solidFill>
                <a:latin typeface="Gelasio" pitchFamily="34" charset="0"/>
                <a:ea typeface="Gelasio" pitchFamily="34" charset="-122"/>
                <a:cs typeface="Gelasio" pitchFamily="34" charset="-120"/>
              </a:rPr>
              <a:t>0.40</a:t>
            </a:r>
            <a:endParaRPr lang="en-US" sz="1550" dirty="0"/>
          </a:p>
        </p:txBody>
      </p:sp>
      <p:sp>
        <p:nvSpPr>
          <p:cNvPr id="25" name="Text 22"/>
          <p:cNvSpPr/>
          <p:nvPr/>
        </p:nvSpPr>
        <p:spPr>
          <a:xfrm>
            <a:off x="12836485" y="5043845"/>
            <a:ext cx="877253" cy="323850"/>
          </a:xfrm>
          <a:prstGeom prst="rect">
            <a:avLst/>
          </a:prstGeom>
          <a:noFill/>
          <a:ln/>
        </p:spPr>
        <p:txBody>
          <a:bodyPr wrap="none" lIns="0" tIns="0" rIns="0" bIns="0" rtlCol="0" anchor="t"/>
          <a:lstStyle/>
          <a:p>
            <a:pPr algn="l" indent="0" marL="0">
              <a:lnSpc>
                <a:spcPts val="2500"/>
              </a:lnSpc>
              <a:buNone/>
            </a:pPr>
            <a:r>
              <a:rPr lang="en-US" sz="1550" dirty="0">
                <a:solidFill>
                  <a:srgbClr val="746558"/>
                </a:solidFill>
                <a:latin typeface="Gelasio" pitchFamily="34" charset="0"/>
                <a:ea typeface="Gelasio" pitchFamily="34" charset="-122"/>
                <a:cs typeface="Gelasio" pitchFamily="34" charset="-120"/>
              </a:rPr>
              <a:t>0.41</a:t>
            </a:r>
            <a:endParaRPr lang="en-US" sz="1550" dirty="0"/>
          </a:p>
        </p:txBody>
      </p:sp>
      <p:sp>
        <p:nvSpPr>
          <p:cNvPr id="26" name="Text 23"/>
          <p:cNvSpPr/>
          <p:nvPr/>
        </p:nvSpPr>
        <p:spPr>
          <a:xfrm>
            <a:off x="6194584" y="6703338"/>
            <a:ext cx="7727633" cy="971550"/>
          </a:xfrm>
          <a:prstGeom prst="rect">
            <a:avLst/>
          </a:prstGeom>
          <a:noFill/>
          <a:ln/>
        </p:spPr>
        <p:txBody>
          <a:bodyPr wrap="square" lIns="0" tIns="0" rIns="0" bIns="0" rtlCol="0" anchor="t"/>
          <a:lstStyle/>
          <a:p>
            <a:pPr algn="l" indent="0" marL="0">
              <a:lnSpc>
                <a:spcPts val="2500"/>
              </a:lnSpc>
              <a:buNone/>
            </a:pPr>
            <a:r>
              <a:rPr lang="en-US" sz="1550" dirty="0">
                <a:solidFill>
                  <a:srgbClr val="746558"/>
                </a:solidFill>
                <a:latin typeface="Gelasio" pitchFamily="34" charset="0"/>
                <a:ea typeface="Gelasio" pitchFamily="34" charset="-122"/>
                <a:cs typeface="Gelasio" pitchFamily="34" charset="-120"/>
              </a:rPr>
              <a:t>Our approach outperforms baselines across all metrics, notably improving clinical accuracy with a RadGraph F1 of 0.41, reflecting better identification of findings and relations.</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2539960"/>
            <a:ext cx="10050066" cy="708779"/>
          </a:xfrm>
          <a:prstGeom prst="rect">
            <a:avLst/>
          </a:prstGeom>
          <a:noFill/>
          <a:ln/>
        </p:spPr>
        <p:txBody>
          <a:bodyPr wrap="none" lIns="0" tIns="0" rIns="0" bIns="0" rtlCol="0" anchor="t"/>
          <a:lstStyle/>
          <a:p>
            <a:pPr algn="l" indent="0" marL="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Ablation Study on Hybrid Similarity</a:t>
            </a:r>
            <a:endParaRPr lang="en-US" sz="4450" dirty="0"/>
          </a:p>
        </p:txBody>
      </p:sp>
      <p:sp>
        <p:nvSpPr>
          <p:cNvPr id="3" name="Text 1"/>
          <p:cNvSpPr/>
          <p:nvPr/>
        </p:nvSpPr>
        <p:spPr>
          <a:xfrm>
            <a:off x="793790" y="3815715"/>
            <a:ext cx="3065383" cy="354330"/>
          </a:xfrm>
          <a:prstGeom prst="rect">
            <a:avLst/>
          </a:prstGeom>
          <a:noFill/>
          <a:ln/>
        </p:spPr>
        <p:txBody>
          <a:bodyPr wrap="none" lIns="0" tIns="0" rIns="0" bIns="0" rtlCol="0" anchor="t"/>
          <a:lstStyle/>
          <a:p>
            <a:pPr algn="l" indent="0" marL="0">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Embedding Similarity</a:t>
            </a:r>
            <a:endParaRPr lang="en-US" sz="2200" dirty="0"/>
          </a:p>
        </p:txBody>
      </p:sp>
      <p:sp>
        <p:nvSpPr>
          <p:cNvPr id="4" name="Text 2"/>
          <p:cNvSpPr/>
          <p:nvPr/>
        </p:nvSpPr>
        <p:spPr>
          <a:xfrm>
            <a:off x="793790" y="4396859"/>
            <a:ext cx="3978116" cy="1088708"/>
          </a:xfrm>
          <a:prstGeom prst="rect">
            <a:avLst/>
          </a:prstGeom>
          <a:noFill/>
          <a:ln/>
        </p:spPr>
        <p:txBody>
          <a:bodyPr wrap="square" lIns="0" tIns="0" rIns="0" bIns="0" rtlCol="0" anchor="t"/>
          <a:lstStyle/>
          <a:p>
            <a:pPr algn="l" indent="0" marL="0">
              <a:lnSpc>
                <a:spcPts val="2850"/>
              </a:lnSpc>
              <a:buNone/>
            </a:pPr>
            <a:r>
              <a:rPr lang="en-US" sz="1750" dirty="0">
                <a:solidFill>
                  <a:srgbClr val="746558"/>
                </a:solidFill>
                <a:latin typeface="Gelasio" pitchFamily="34" charset="0"/>
                <a:ea typeface="Gelasio" pitchFamily="34" charset="-122"/>
                <a:cs typeface="Gelasio" pitchFamily="34" charset="-120"/>
              </a:rPr>
              <a:t>High semantic similarity (0.8741) but may retrieve structurally incorrect reports missing key entities.</a:t>
            </a:r>
            <a:endParaRPr lang="en-US" sz="1750" dirty="0"/>
          </a:p>
        </p:txBody>
      </p:sp>
      <p:sp>
        <p:nvSpPr>
          <p:cNvPr id="5" name="Text 3"/>
          <p:cNvSpPr/>
          <p:nvPr/>
        </p:nvSpPr>
        <p:spPr>
          <a:xfrm>
            <a:off x="5332928" y="381571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Jaccard Similarity</a:t>
            </a:r>
            <a:endParaRPr lang="en-US" sz="2200" dirty="0"/>
          </a:p>
        </p:txBody>
      </p:sp>
      <p:sp>
        <p:nvSpPr>
          <p:cNvPr id="6" name="Text 4"/>
          <p:cNvSpPr/>
          <p:nvPr/>
        </p:nvSpPr>
        <p:spPr>
          <a:xfrm>
            <a:off x="5332928" y="4396859"/>
            <a:ext cx="3978116" cy="1088708"/>
          </a:xfrm>
          <a:prstGeom prst="rect">
            <a:avLst/>
          </a:prstGeom>
          <a:noFill/>
          <a:ln/>
        </p:spPr>
        <p:txBody>
          <a:bodyPr wrap="square" lIns="0" tIns="0" rIns="0" bIns="0" rtlCol="0" anchor="t"/>
          <a:lstStyle/>
          <a:p>
            <a:pPr algn="l" indent="0" marL="0">
              <a:lnSpc>
                <a:spcPts val="2850"/>
              </a:lnSpc>
              <a:buNone/>
            </a:pPr>
            <a:r>
              <a:rPr lang="en-US" sz="1750" dirty="0">
                <a:solidFill>
                  <a:srgbClr val="746558"/>
                </a:solidFill>
                <a:latin typeface="Gelasio" pitchFamily="34" charset="0"/>
                <a:ea typeface="Gelasio" pitchFamily="34" charset="-122"/>
                <a:cs typeface="Gelasio" pitchFamily="34" charset="-120"/>
              </a:rPr>
              <a:t>Focuses on entity overlap (0.6333) but can miss semantically relevant reports with different phrasing.</a:t>
            </a:r>
            <a:endParaRPr lang="en-US" sz="1750" dirty="0"/>
          </a:p>
        </p:txBody>
      </p:sp>
      <p:sp>
        <p:nvSpPr>
          <p:cNvPr id="7" name="Text 5"/>
          <p:cNvSpPr/>
          <p:nvPr/>
        </p:nvSpPr>
        <p:spPr>
          <a:xfrm>
            <a:off x="9872067" y="381571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Hybrid Similarity</a:t>
            </a:r>
            <a:endParaRPr lang="en-US" sz="2200" dirty="0"/>
          </a:p>
        </p:txBody>
      </p:sp>
      <p:sp>
        <p:nvSpPr>
          <p:cNvPr id="8" name="Text 6"/>
          <p:cNvSpPr/>
          <p:nvPr/>
        </p:nvSpPr>
        <p:spPr>
          <a:xfrm>
            <a:off x="9872067" y="4396859"/>
            <a:ext cx="3978116" cy="1088708"/>
          </a:xfrm>
          <a:prstGeom prst="rect">
            <a:avLst/>
          </a:prstGeom>
          <a:noFill/>
          <a:ln/>
        </p:spPr>
        <p:txBody>
          <a:bodyPr wrap="square" lIns="0" tIns="0" rIns="0" bIns="0" rtlCol="0" anchor="t"/>
          <a:lstStyle/>
          <a:p>
            <a:pPr algn="l" indent="0" marL="0">
              <a:lnSpc>
                <a:spcPts val="2850"/>
              </a:lnSpc>
              <a:buNone/>
            </a:pPr>
            <a:r>
              <a:rPr lang="en-US" sz="1750" dirty="0">
                <a:solidFill>
                  <a:srgbClr val="746558"/>
                </a:solidFill>
                <a:latin typeface="Gelasio" pitchFamily="34" charset="0"/>
                <a:ea typeface="Gelasio" pitchFamily="34" charset="-122"/>
                <a:cs typeface="Gelasio" pitchFamily="34" charset="-120"/>
              </a:rPr>
              <a:t>Balances both (0.8018), yielding highest RadGraph F1 (0.41) and better clinical retrieval and generation.</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820835"/>
            <a:ext cx="9817537" cy="708779"/>
          </a:xfrm>
          <a:prstGeom prst="rect">
            <a:avLst/>
          </a:prstGeom>
          <a:noFill/>
          <a:ln/>
        </p:spPr>
        <p:txBody>
          <a:bodyPr wrap="none" lIns="0" tIns="0" rIns="0" bIns="0" rtlCol="0" anchor="t"/>
          <a:lstStyle/>
          <a:p>
            <a:pPr algn="l" indent="0" marL="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Key Contributions and Innovations</a:t>
            </a:r>
            <a:endParaRPr lang="en-US" sz="4450" dirty="0"/>
          </a:p>
        </p:txBody>
      </p:sp>
      <p:sp>
        <p:nvSpPr>
          <p:cNvPr id="4" name="Shape 1"/>
          <p:cNvSpPr/>
          <p:nvPr/>
        </p:nvSpPr>
        <p:spPr>
          <a:xfrm>
            <a:off x="793790" y="4869775"/>
            <a:ext cx="510302" cy="510302"/>
          </a:xfrm>
          <a:prstGeom prst="roundRect">
            <a:avLst>
              <a:gd name="adj" fmla="val 6667"/>
            </a:avLst>
          </a:prstGeom>
          <a:solidFill>
            <a:srgbClr val="EEE8DD"/>
          </a:solidFill>
          <a:ln/>
        </p:spPr>
      </p:sp>
      <p:sp>
        <p:nvSpPr>
          <p:cNvPr id="5" name="Text 2"/>
          <p:cNvSpPr/>
          <p:nvPr/>
        </p:nvSpPr>
        <p:spPr>
          <a:xfrm>
            <a:off x="1530906" y="4947642"/>
            <a:ext cx="3421499" cy="708660"/>
          </a:xfrm>
          <a:prstGeom prst="rect">
            <a:avLst/>
          </a:prstGeom>
          <a:noFill/>
          <a:ln/>
        </p:spPr>
        <p:txBody>
          <a:bodyPr wrap="square" lIns="0" tIns="0" rIns="0" bIns="0" rtlCol="0" anchor="t"/>
          <a:lstStyle/>
          <a:p>
            <a:pPr algn="l" indent="0" marL="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Schema-Agnostic KG Construction</a:t>
            </a:r>
            <a:endParaRPr lang="en-US" sz="2200" dirty="0"/>
          </a:p>
        </p:txBody>
      </p:sp>
      <p:sp>
        <p:nvSpPr>
          <p:cNvPr id="6" name="Text 3"/>
          <p:cNvSpPr/>
          <p:nvPr/>
        </p:nvSpPr>
        <p:spPr>
          <a:xfrm>
            <a:off x="1530906" y="5792391"/>
            <a:ext cx="3421499" cy="1088708"/>
          </a:xfrm>
          <a:prstGeom prst="rect">
            <a:avLst/>
          </a:prstGeom>
          <a:noFill/>
          <a:ln/>
        </p:spPr>
        <p:txBody>
          <a:bodyPr wrap="square" lIns="0" tIns="0" rIns="0" bIns="0" rtlCol="0" anchor="t"/>
          <a:lstStyle/>
          <a:p>
            <a:pPr algn="l" indent="0" marL="0">
              <a:lnSpc>
                <a:spcPts val="2850"/>
              </a:lnSpc>
              <a:buNone/>
            </a:pPr>
            <a:r>
              <a:rPr lang="en-US" sz="1750" dirty="0">
                <a:solidFill>
                  <a:srgbClr val="746558"/>
                </a:solidFill>
                <a:latin typeface="Gelasio" pitchFamily="34" charset="0"/>
                <a:ea typeface="Gelasio" pitchFamily="34" charset="-122"/>
                <a:cs typeface="Gelasio" pitchFamily="34" charset="-120"/>
              </a:rPr>
              <a:t>Uses LLMs to flexibly extract diverse clinical knowledge without rigid ontologies.</a:t>
            </a:r>
            <a:endParaRPr lang="en-US" sz="1750" dirty="0"/>
          </a:p>
        </p:txBody>
      </p:sp>
      <p:sp>
        <p:nvSpPr>
          <p:cNvPr id="7" name="Shape 4"/>
          <p:cNvSpPr/>
          <p:nvPr/>
        </p:nvSpPr>
        <p:spPr>
          <a:xfrm>
            <a:off x="5235893" y="4869775"/>
            <a:ext cx="510302" cy="510302"/>
          </a:xfrm>
          <a:prstGeom prst="roundRect">
            <a:avLst>
              <a:gd name="adj" fmla="val 6667"/>
            </a:avLst>
          </a:prstGeom>
          <a:solidFill>
            <a:srgbClr val="EEE8DD"/>
          </a:solidFill>
          <a:ln/>
        </p:spPr>
      </p:sp>
      <p:sp>
        <p:nvSpPr>
          <p:cNvPr id="8" name="Text 5"/>
          <p:cNvSpPr/>
          <p:nvPr/>
        </p:nvSpPr>
        <p:spPr>
          <a:xfrm>
            <a:off x="5973008" y="4947642"/>
            <a:ext cx="3421499" cy="708660"/>
          </a:xfrm>
          <a:prstGeom prst="rect">
            <a:avLst/>
          </a:prstGeom>
          <a:noFill/>
          <a:ln/>
        </p:spPr>
        <p:txBody>
          <a:bodyPr wrap="square" lIns="0" tIns="0" rIns="0" bIns="0" rtlCol="0" anchor="t"/>
          <a:lstStyle/>
          <a:p>
            <a:pPr algn="l" indent="0" marL="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Hybrid Similarity Metric</a:t>
            </a:r>
            <a:endParaRPr lang="en-US" sz="2200" dirty="0"/>
          </a:p>
        </p:txBody>
      </p:sp>
      <p:sp>
        <p:nvSpPr>
          <p:cNvPr id="9" name="Text 6"/>
          <p:cNvSpPr/>
          <p:nvPr/>
        </p:nvSpPr>
        <p:spPr>
          <a:xfrm>
            <a:off x="5973008" y="5792391"/>
            <a:ext cx="3421499" cy="1088708"/>
          </a:xfrm>
          <a:prstGeom prst="rect">
            <a:avLst/>
          </a:prstGeom>
          <a:noFill/>
          <a:ln/>
        </p:spPr>
        <p:txBody>
          <a:bodyPr wrap="square" lIns="0" tIns="0" rIns="0" bIns="0" rtlCol="0" anchor="t"/>
          <a:lstStyle/>
          <a:p>
            <a:pPr algn="l" indent="0" marL="0">
              <a:lnSpc>
                <a:spcPts val="2850"/>
              </a:lnSpc>
              <a:buNone/>
            </a:pPr>
            <a:r>
              <a:rPr lang="en-US" sz="1750" dirty="0">
                <a:solidFill>
                  <a:srgbClr val="746558"/>
                </a:solidFill>
                <a:latin typeface="Gelasio" pitchFamily="34" charset="0"/>
                <a:ea typeface="Gelasio" pitchFamily="34" charset="-122"/>
                <a:cs typeface="Gelasio" pitchFamily="34" charset="-120"/>
              </a:rPr>
              <a:t>Combines semantic and structural signals for robust embedding learning and retrieval.</a:t>
            </a:r>
            <a:endParaRPr lang="en-US" sz="1750" dirty="0"/>
          </a:p>
        </p:txBody>
      </p:sp>
      <p:sp>
        <p:nvSpPr>
          <p:cNvPr id="10" name="Shape 7"/>
          <p:cNvSpPr/>
          <p:nvPr/>
        </p:nvSpPr>
        <p:spPr>
          <a:xfrm>
            <a:off x="9677995" y="4869775"/>
            <a:ext cx="510302" cy="510302"/>
          </a:xfrm>
          <a:prstGeom prst="roundRect">
            <a:avLst>
              <a:gd name="adj" fmla="val 6667"/>
            </a:avLst>
          </a:prstGeom>
          <a:solidFill>
            <a:srgbClr val="EEE8DD"/>
          </a:solidFill>
          <a:ln/>
        </p:spPr>
      </p:sp>
      <p:sp>
        <p:nvSpPr>
          <p:cNvPr id="11" name="Text 8"/>
          <p:cNvSpPr/>
          <p:nvPr/>
        </p:nvSpPr>
        <p:spPr>
          <a:xfrm>
            <a:off x="10415111" y="4947642"/>
            <a:ext cx="3421499" cy="708660"/>
          </a:xfrm>
          <a:prstGeom prst="rect">
            <a:avLst/>
          </a:prstGeom>
          <a:noFill/>
          <a:ln/>
        </p:spPr>
        <p:txBody>
          <a:bodyPr wrap="square" lIns="0" tIns="0" rIns="0" bIns="0" rtlCol="0" anchor="t"/>
          <a:lstStyle/>
          <a:p>
            <a:pPr algn="l" indent="0" marL="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Diverse Context Retrieval</a:t>
            </a:r>
            <a:endParaRPr lang="en-US" sz="2200" dirty="0"/>
          </a:p>
        </p:txBody>
      </p:sp>
      <p:sp>
        <p:nvSpPr>
          <p:cNvPr id="12" name="Text 9"/>
          <p:cNvSpPr/>
          <p:nvPr/>
        </p:nvSpPr>
        <p:spPr>
          <a:xfrm>
            <a:off x="10415111" y="5792391"/>
            <a:ext cx="3421499" cy="1451610"/>
          </a:xfrm>
          <a:prstGeom prst="rect">
            <a:avLst/>
          </a:prstGeom>
          <a:noFill/>
          <a:ln/>
        </p:spPr>
        <p:txBody>
          <a:bodyPr wrap="square" lIns="0" tIns="0" rIns="0" bIns="0" rtlCol="0" anchor="t"/>
          <a:lstStyle/>
          <a:p>
            <a:pPr algn="l" indent="0" marL="0">
              <a:lnSpc>
                <a:spcPts val="2850"/>
              </a:lnSpc>
              <a:buNone/>
            </a:pPr>
            <a:r>
              <a:rPr lang="en-US" sz="1750" dirty="0">
                <a:solidFill>
                  <a:srgbClr val="746558"/>
                </a:solidFill>
                <a:latin typeface="Gelasio" pitchFamily="34" charset="0"/>
                <a:ea typeface="Gelasio" pitchFamily="34" charset="-122"/>
                <a:cs typeface="Gelasio" pitchFamily="34" charset="-120"/>
              </a:rPr>
              <a:t>Retrieves three examples to provide richer context, reducing bias and improving generation quality.</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2025-05-24T21:08:08Z</dcterms:created>
  <dcterms:modified xsi:type="dcterms:W3CDTF">2025-05-24T21:08:08Z</dcterms:modified>
</cp:coreProperties>
</file>